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1"/>
  </p:sldMasterIdLst>
  <p:notesMasterIdLst>
    <p:notesMasterId r:id="rId19"/>
  </p:notesMasterIdLst>
  <p:sldIdLst>
    <p:sldId id="256" r:id="rId2"/>
    <p:sldId id="380" r:id="rId3"/>
    <p:sldId id="385" r:id="rId4"/>
    <p:sldId id="394" r:id="rId5"/>
    <p:sldId id="383" r:id="rId6"/>
    <p:sldId id="258" r:id="rId7"/>
    <p:sldId id="395" r:id="rId8"/>
    <p:sldId id="384" r:id="rId9"/>
    <p:sldId id="396" r:id="rId10"/>
    <p:sldId id="386" r:id="rId11"/>
    <p:sldId id="399" r:id="rId12"/>
    <p:sldId id="400" r:id="rId13"/>
    <p:sldId id="397" r:id="rId14"/>
    <p:sldId id="387" r:id="rId15"/>
    <p:sldId id="402" r:id="rId16"/>
    <p:sldId id="388" r:id="rId17"/>
    <p:sldId id="40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6556A"/>
    <a:srgbClr val="232A35"/>
    <a:srgbClr val="4F81BD"/>
    <a:srgbClr val="D6A60A"/>
    <a:srgbClr val="D6A101"/>
    <a:srgbClr val="F9BE2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6524" autoAdjust="0"/>
  </p:normalViewPr>
  <p:slideViewPr>
    <p:cSldViewPr snapToGrid="0">
      <p:cViewPr varScale="1">
        <p:scale>
          <a:sx n="74" d="100"/>
          <a:sy n="74" d="100"/>
        </p:scale>
        <p:origin x="104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F3140E-AFDE-4808-95A8-3CC5DDD30305}" type="datetimeFigureOut">
              <a:rPr lang="en-US" smtClean="0"/>
              <a:t>08-Oct-19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EB6FEE-1900-4681-8141-B9ACB0476EBD}" type="slidenum">
              <a:rPr lang="en-US" smtClean="0"/>
              <a:t>‹#›</a:t>
            </a:fld>
            <a:endParaRPr lang="en-US"/>
          </a:p>
        </p:txBody>
      </p:sp>
    </p:spTree>
    <p:extLst>
      <p:ext uri="{BB962C8B-B14F-4D97-AF65-F5344CB8AC3E}">
        <p14:creationId xmlns:p14="http://schemas.microsoft.com/office/powerpoint/2010/main" val="1704072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jdelijke aanduiding voor dia-afbeelding 1">
            <a:extLst>
              <a:ext uri="{FF2B5EF4-FFF2-40B4-BE49-F238E27FC236}">
                <a16:creationId xmlns:a16="http://schemas.microsoft.com/office/drawing/2014/main" id="{31287DAF-48F8-E443-9C67-854ED7EBCECE}"/>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Tijdelijke aanduiding voor notities 2">
            <a:extLst>
              <a:ext uri="{FF2B5EF4-FFF2-40B4-BE49-F238E27FC236}">
                <a16:creationId xmlns:a16="http://schemas.microsoft.com/office/drawing/2014/main" id="{8092E70C-D3A1-4249-B003-7B51D98676D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nl-BE" altLang="nl-BE" dirty="0"/>
          </a:p>
        </p:txBody>
      </p:sp>
      <p:sp>
        <p:nvSpPr>
          <p:cNvPr id="18435" name="Tijdelijke aanduiding voor dianummer 3">
            <a:extLst>
              <a:ext uri="{FF2B5EF4-FFF2-40B4-BE49-F238E27FC236}">
                <a16:creationId xmlns:a16="http://schemas.microsoft.com/office/drawing/2014/main" id="{1A9C9561-78BE-0D43-8E6B-72CE345AF54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2400">
                <a:solidFill>
                  <a:schemeClr val="tx1"/>
                </a:solidFill>
                <a:latin typeface="Calibri" panose="020F0502020204030204" pitchFamily="34" charset="0"/>
              </a:defRPr>
            </a:lvl1pPr>
            <a:lvl2pPr marL="742950" indent="-285750">
              <a:defRPr sz="2400">
                <a:solidFill>
                  <a:schemeClr val="tx1"/>
                </a:solidFill>
                <a:latin typeface="Calibri" panose="020F0502020204030204" pitchFamily="34" charset="0"/>
              </a:defRPr>
            </a:lvl2pPr>
            <a:lvl3pPr marL="1143000" indent="-228600">
              <a:defRPr sz="2400">
                <a:solidFill>
                  <a:schemeClr val="tx1"/>
                </a:solidFill>
                <a:latin typeface="Calibri" panose="020F0502020204030204" pitchFamily="34" charset="0"/>
              </a:defRPr>
            </a:lvl3pPr>
            <a:lvl4pPr marL="1600200" indent="-228600">
              <a:defRPr sz="2400">
                <a:solidFill>
                  <a:schemeClr val="tx1"/>
                </a:solidFill>
                <a:latin typeface="Calibri" panose="020F0502020204030204" pitchFamily="34" charset="0"/>
              </a:defRPr>
            </a:lvl4pPr>
            <a:lvl5pPr marL="2057400" indent="-228600">
              <a:defRPr sz="2400">
                <a:solidFill>
                  <a:schemeClr val="tx1"/>
                </a:solidFill>
                <a:latin typeface="Calibri" panose="020F0502020204030204" pitchFamily="34" charset="0"/>
              </a:defRPr>
            </a:lvl5pPr>
            <a:lvl6pPr marL="2514600" indent="-228600" defTabSz="1217613" eaLnBrk="0" fontAlgn="base" hangingPunct="0">
              <a:spcBef>
                <a:spcPct val="0"/>
              </a:spcBef>
              <a:spcAft>
                <a:spcPct val="0"/>
              </a:spcAft>
              <a:defRPr sz="2400">
                <a:solidFill>
                  <a:schemeClr val="tx1"/>
                </a:solidFill>
                <a:latin typeface="Calibri" panose="020F0502020204030204" pitchFamily="34" charset="0"/>
              </a:defRPr>
            </a:lvl6pPr>
            <a:lvl7pPr marL="2971800" indent="-228600" defTabSz="1217613" eaLnBrk="0" fontAlgn="base" hangingPunct="0">
              <a:spcBef>
                <a:spcPct val="0"/>
              </a:spcBef>
              <a:spcAft>
                <a:spcPct val="0"/>
              </a:spcAft>
              <a:defRPr sz="2400">
                <a:solidFill>
                  <a:schemeClr val="tx1"/>
                </a:solidFill>
                <a:latin typeface="Calibri" panose="020F0502020204030204" pitchFamily="34" charset="0"/>
              </a:defRPr>
            </a:lvl7pPr>
            <a:lvl8pPr marL="3429000" indent="-228600" defTabSz="1217613" eaLnBrk="0" fontAlgn="base" hangingPunct="0">
              <a:spcBef>
                <a:spcPct val="0"/>
              </a:spcBef>
              <a:spcAft>
                <a:spcPct val="0"/>
              </a:spcAft>
              <a:defRPr sz="2400">
                <a:solidFill>
                  <a:schemeClr val="tx1"/>
                </a:solidFill>
                <a:latin typeface="Calibri" panose="020F0502020204030204" pitchFamily="34" charset="0"/>
              </a:defRPr>
            </a:lvl8pPr>
            <a:lvl9pPr marL="3886200" indent="-228600" defTabSz="1217613" eaLnBrk="0" fontAlgn="base" hangingPunct="0">
              <a:spcBef>
                <a:spcPct val="0"/>
              </a:spcBef>
              <a:spcAft>
                <a:spcPct val="0"/>
              </a:spcAft>
              <a:defRPr sz="2400">
                <a:solidFill>
                  <a:schemeClr val="tx1"/>
                </a:solidFill>
                <a:latin typeface="Calibri" panose="020F0502020204030204" pitchFamily="34" charset="0"/>
              </a:defRPr>
            </a:lvl9pPr>
          </a:lstStyle>
          <a:p>
            <a:pPr marL="0" marR="0" lvl="0" indent="0" algn="r" defTabSz="1217613" rtl="0" eaLnBrk="1" fontAlgn="base" latinLnBrk="0" hangingPunct="1">
              <a:lnSpc>
                <a:spcPct val="100000"/>
              </a:lnSpc>
              <a:spcBef>
                <a:spcPct val="0"/>
              </a:spcBef>
              <a:spcAft>
                <a:spcPct val="0"/>
              </a:spcAft>
              <a:buClrTx/>
              <a:buSzTx/>
              <a:buFontTx/>
              <a:buNone/>
              <a:tabLst/>
              <a:defRPr/>
            </a:pPr>
            <a:fld id="{B68B9688-6D79-E941-BB34-3D51A27A1D39}" type="slidenum">
              <a:rPr kumimoji="0" lang="en-US" altLang="nl-BE"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mn-cs"/>
              </a:rPr>
              <a:pPr marL="0" marR="0" lvl="0" indent="0" algn="r" defTabSz="1217613" rtl="0" eaLnBrk="1" fontAlgn="base" latinLnBrk="0" hangingPunct="1">
                <a:lnSpc>
                  <a:spcPct val="100000"/>
                </a:lnSpc>
                <a:spcBef>
                  <a:spcPct val="0"/>
                </a:spcBef>
                <a:spcAft>
                  <a:spcPct val="0"/>
                </a:spcAft>
                <a:buClrTx/>
                <a:buSzTx/>
                <a:buFontTx/>
                <a:buNone/>
                <a:tabLst/>
                <a:defRPr/>
              </a:pPr>
              <a:t>2</a:t>
            </a:fld>
            <a:endParaRPr kumimoji="0" lang="en-US" altLang="nl-BE" sz="1200" b="0" i="0" u="none" strike="noStrike" kern="1200" cap="none" spc="0" normalizeH="0" baseline="0" noProof="0">
              <a:ln>
                <a:noFill/>
              </a:ln>
              <a:solidFill>
                <a:prstClr val="black"/>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46885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EB6FEE-1900-4681-8141-B9ACB0476EBD}" type="slidenum">
              <a:rPr lang="en-US" smtClean="0"/>
              <a:t>3</a:t>
            </a:fld>
            <a:endParaRPr lang="en-US"/>
          </a:p>
        </p:txBody>
      </p:sp>
    </p:spTree>
    <p:extLst>
      <p:ext uri="{BB962C8B-B14F-4D97-AF65-F5344CB8AC3E}">
        <p14:creationId xmlns:p14="http://schemas.microsoft.com/office/powerpoint/2010/main" val="1276549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EB6FEE-1900-4681-8141-B9ACB0476EBD}" type="slidenum">
              <a:rPr lang="en-US" smtClean="0"/>
              <a:t>6</a:t>
            </a:fld>
            <a:endParaRPr lang="en-US"/>
          </a:p>
        </p:txBody>
      </p:sp>
    </p:spTree>
    <p:extLst>
      <p:ext uri="{BB962C8B-B14F-4D97-AF65-F5344CB8AC3E}">
        <p14:creationId xmlns:p14="http://schemas.microsoft.com/office/powerpoint/2010/main" val="2701323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err="1"/>
              <a:t>Insights</a:t>
            </a:r>
            <a:r>
              <a:rPr lang="nl-BE" dirty="0"/>
              <a:t>: </a:t>
            </a:r>
          </a:p>
          <a:p>
            <a:pPr marL="171450" indent="-171450">
              <a:buFontTx/>
              <a:buChar char="-"/>
            </a:pPr>
            <a:r>
              <a:rPr lang="nl-BE" dirty="0" err="1"/>
              <a:t>Clear</a:t>
            </a:r>
            <a:r>
              <a:rPr lang="nl-BE" dirty="0"/>
              <a:t> </a:t>
            </a:r>
            <a:r>
              <a:rPr lang="nl-BE" dirty="0" err="1"/>
              <a:t>difference</a:t>
            </a:r>
            <a:r>
              <a:rPr lang="nl-BE" dirty="0"/>
              <a:t> </a:t>
            </a:r>
            <a:r>
              <a:rPr lang="nl-BE" dirty="0" err="1"/>
              <a:t>between</a:t>
            </a:r>
            <a:r>
              <a:rPr lang="nl-BE" dirty="0"/>
              <a:t> new </a:t>
            </a:r>
            <a:r>
              <a:rPr lang="nl-BE" dirty="0" err="1"/>
              <a:t>year’s</a:t>
            </a:r>
            <a:r>
              <a:rPr lang="nl-BE" dirty="0"/>
              <a:t> </a:t>
            </a:r>
            <a:r>
              <a:rPr lang="nl-BE" dirty="0" err="1"/>
              <a:t>day</a:t>
            </a:r>
            <a:r>
              <a:rPr lang="nl-BE" dirty="0"/>
              <a:t> </a:t>
            </a:r>
            <a:r>
              <a:rPr lang="nl-BE" dirty="0" err="1"/>
              <a:t>and</a:t>
            </a:r>
            <a:r>
              <a:rPr lang="nl-BE" dirty="0"/>
              <a:t> </a:t>
            </a:r>
            <a:r>
              <a:rPr lang="nl-BE" dirty="0" err="1"/>
              <a:t>other</a:t>
            </a:r>
            <a:r>
              <a:rPr lang="nl-BE" dirty="0"/>
              <a:t> </a:t>
            </a:r>
            <a:r>
              <a:rPr lang="nl-BE" dirty="0" err="1"/>
              <a:t>days</a:t>
            </a:r>
            <a:r>
              <a:rPr lang="nl-BE" dirty="0"/>
              <a:t> in </a:t>
            </a:r>
            <a:r>
              <a:rPr lang="nl-BE" dirty="0" err="1"/>
              <a:t>early</a:t>
            </a:r>
            <a:r>
              <a:rPr lang="nl-BE" dirty="0"/>
              <a:t> </a:t>
            </a:r>
            <a:r>
              <a:rPr lang="nl-BE" dirty="0" err="1"/>
              <a:t>hours</a:t>
            </a:r>
            <a:r>
              <a:rPr lang="nl-BE" dirty="0"/>
              <a:t>.</a:t>
            </a:r>
          </a:p>
          <a:p>
            <a:pPr marL="171450" indent="-171450">
              <a:buFontTx/>
              <a:buChar char="-"/>
            </a:pPr>
            <a:r>
              <a:rPr lang="en-US" dirty="0"/>
              <a:t>Between 7:00 and 20:00 the most trips are carried out.</a:t>
            </a:r>
          </a:p>
          <a:p>
            <a:pPr marL="171450" indent="-171450">
              <a:buFontTx/>
              <a:buChar char="-"/>
            </a:pPr>
            <a:r>
              <a:rPr lang="en-US" dirty="0"/>
              <a:t>Traffic is bad during the same hours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High income in early hours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*i.e. higher distance, higher speed, but no sign of how many taxis are just waiting around</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F4EB6FEE-1900-4681-8141-B9ACB0476EBD}" type="slidenum">
              <a:rPr lang="en-US" smtClean="0"/>
              <a:t>10</a:t>
            </a:fld>
            <a:endParaRPr lang="en-US"/>
          </a:p>
        </p:txBody>
      </p:sp>
    </p:spTree>
    <p:extLst>
      <p:ext uri="{BB962C8B-B14F-4D97-AF65-F5344CB8AC3E}">
        <p14:creationId xmlns:p14="http://schemas.microsoft.com/office/powerpoint/2010/main" val="20565912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err="1"/>
              <a:t>Insights</a:t>
            </a:r>
            <a:r>
              <a:rPr lang="nl-BE" dirty="0"/>
              <a:t>: </a:t>
            </a:r>
          </a:p>
          <a:p>
            <a:pPr marL="171450" indent="-171450">
              <a:buFontTx/>
              <a:buChar char="-"/>
            </a:pPr>
            <a:r>
              <a:rPr lang="nl-BE" dirty="0" err="1"/>
              <a:t>Only</a:t>
            </a:r>
            <a:r>
              <a:rPr lang="nl-BE" dirty="0"/>
              <a:t> credit card data</a:t>
            </a:r>
          </a:p>
          <a:p>
            <a:pPr marL="171450" indent="-171450">
              <a:buFontTx/>
              <a:buChar char="-"/>
            </a:pPr>
            <a:r>
              <a:rPr lang="en-US" dirty="0"/>
              <a:t>20, 25, 30 percent is the default, the median is pinned to 20</a:t>
            </a:r>
          </a:p>
          <a:p>
            <a:pPr marL="171450" indent="-171450">
              <a:buFontTx/>
              <a:buChar char="-"/>
            </a:pPr>
            <a:r>
              <a:rPr lang="en-US" dirty="0"/>
              <a:t>Mean tip rate is high and for every day the same during midday (10:00-15:00)</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Short cheap rides SEEM to get higher </a:t>
            </a:r>
            <a:r>
              <a:rPr lang="en-US" dirty="0" err="1"/>
              <a:t>tiprates</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*tips are still a small percentage of the total amount charged, one should be cautious about preferring short trips to hunt higher tip rates. Long trips enhance payed driving time as opposed to waiting time.</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F4EB6FEE-1900-4681-8141-B9ACB0476EBD}" type="slidenum">
              <a:rPr lang="en-US" smtClean="0"/>
              <a:t>11</a:t>
            </a:fld>
            <a:endParaRPr lang="en-US"/>
          </a:p>
        </p:txBody>
      </p:sp>
    </p:spTree>
    <p:extLst>
      <p:ext uri="{BB962C8B-B14F-4D97-AF65-F5344CB8AC3E}">
        <p14:creationId xmlns:p14="http://schemas.microsoft.com/office/powerpoint/2010/main" val="11411506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EB6FEE-1900-4681-8141-B9ACB0476EBD}" type="slidenum">
              <a:rPr lang="en-US" smtClean="0"/>
              <a:t>12</a:t>
            </a:fld>
            <a:endParaRPr lang="en-US"/>
          </a:p>
        </p:txBody>
      </p:sp>
    </p:spTree>
    <p:extLst>
      <p:ext uri="{BB962C8B-B14F-4D97-AF65-F5344CB8AC3E}">
        <p14:creationId xmlns:p14="http://schemas.microsoft.com/office/powerpoint/2010/main" val="35784348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EB6FEE-1900-4681-8141-B9ACB0476EBD}" type="slidenum">
              <a:rPr lang="en-US" smtClean="0"/>
              <a:t>13</a:t>
            </a:fld>
            <a:endParaRPr lang="en-US"/>
          </a:p>
        </p:txBody>
      </p:sp>
    </p:spTree>
    <p:extLst>
      <p:ext uri="{BB962C8B-B14F-4D97-AF65-F5344CB8AC3E}">
        <p14:creationId xmlns:p14="http://schemas.microsoft.com/office/powerpoint/2010/main" val="2774138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EB6FEE-1900-4681-8141-B9ACB0476EBD}" type="slidenum">
              <a:rPr lang="en-US" smtClean="0"/>
              <a:t>17</a:t>
            </a:fld>
            <a:endParaRPr lang="en-US"/>
          </a:p>
        </p:txBody>
      </p:sp>
    </p:spTree>
    <p:extLst>
      <p:ext uri="{BB962C8B-B14F-4D97-AF65-F5344CB8AC3E}">
        <p14:creationId xmlns:p14="http://schemas.microsoft.com/office/powerpoint/2010/main" val="5848375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F498693A-7367-40B0-9BC3-A018C880BCB0}" type="datetime1">
              <a:rPr lang="en-US" smtClean="0"/>
              <a:t>08-Oct-19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47578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BD5CF1-3B58-4B01-A564-00F84DBBEA9A}" type="datetime1">
              <a:rPr lang="en-US" smtClean="0"/>
              <a:t>08-Oct-19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6842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87271B0B-27A9-4F64-B3D7-19D30F013DB0}" type="datetime1">
              <a:rPr lang="en-US" smtClean="0"/>
              <a:t>08-Oct-19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799155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51318DC4-8130-4ADE-A36A-0FCC8C9CD838}" type="datetime1">
              <a:rPr lang="en-US" smtClean="0"/>
              <a:t>08-Oct-19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7352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82758D3C-96DB-4410-AC46-78DAF477F0F8}" type="datetime1">
              <a:rPr lang="en-US" smtClean="0"/>
              <a:t>08-Oct-19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20144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727418-D3BF-4678-82EB-0E3D19AADDEB}" type="datetime1">
              <a:rPr lang="en-US" smtClean="0"/>
              <a:t>08-Oct-19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84029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7F136E4-51C8-44F6-9895-017D00960CAD}" type="datetime1">
              <a:rPr lang="en-US" smtClean="0"/>
              <a:t>08-Oct-19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2544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0CAC9-111B-4D1B-869A-39AC3862BD30}" type="datetime1">
              <a:rPr lang="en-US" smtClean="0"/>
              <a:t>08-Oct-19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3330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C8A729-1303-4CB4-BB27-F8E29B2628F7}" type="datetime1">
              <a:rPr lang="en-US" smtClean="0"/>
              <a:t>08-Oct-19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84758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2F184A21-B398-4A40-B7BC-4682B8F33C1B}" type="datetime1">
              <a:rPr lang="en-US" smtClean="0"/>
              <a:t>08-Oct-19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868692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A0D00A2-30BD-4160-97C5-6F9DA1436942}" type="datetime1">
              <a:rPr lang="en-US" smtClean="0"/>
              <a:t>08-Oct-19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589092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9FDD945D-4342-4D4C-9D2E-A75D2D77332E}" type="datetime1">
              <a:rPr lang="en-US" smtClean="0"/>
              <a:t>08-Oct-19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6440559"/>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30" r:id="rId5"/>
    <p:sldLayoutId id="2147483724" r:id="rId6"/>
    <p:sldLayoutId id="2147483725" r:id="rId7"/>
    <p:sldLayoutId id="2147483726" r:id="rId8"/>
    <p:sldLayoutId id="2147483729" r:id="rId9"/>
    <p:sldLayoutId id="2147483727" r:id="rId10"/>
    <p:sldLayoutId id="2147483728" r:id="rId11"/>
  </p:sldLayoutIdLst>
  <p:hf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1EDC141-F3A6-4994-9F00-82FA756E227A}"/>
              </a:ext>
            </a:extLst>
          </p:cNvPr>
          <p:cNvPicPr>
            <a:picLocks noChangeAspect="1"/>
          </p:cNvPicPr>
          <p:nvPr/>
        </p:nvPicPr>
        <p:blipFill>
          <a:blip r:embed="rId2">
            <a:alphaModFix amt="85000"/>
            <a:extLst>
              <a:ext uri="{28A0092B-C50C-407E-A947-70E740481C1C}">
                <a14:useLocalDpi xmlns:a14="http://schemas.microsoft.com/office/drawing/2010/main" val="0"/>
              </a:ext>
            </a:extLst>
          </a:blip>
          <a:srcRect/>
          <a:stretch/>
        </p:blipFill>
        <p:spPr>
          <a:xfrm>
            <a:off x="-20" y="-381006"/>
            <a:ext cx="12192020" cy="7620012"/>
          </a:xfrm>
          <a:prstGeom prst="rect">
            <a:avLst/>
          </a:prstGeom>
        </p:spPr>
      </p:pic>
      <p:sp>
        <p:nvSpPr>
          <p:cNvPr id="2" name="Title 1">
            <a:extLst>
              <a:ext uri="{FF2B5EF4-FFF2-40B4-BE49-F238E27FC236}">
                <a16:creationId xmlns:a16="http://schemas.microsoft.com/office/drawing/2014/main" id="{9004AF96-59A6-4375-BFF5-3341F2A34E0B}"/>
              </a:ext>
            </a:extLst>
          </p:cNvPr>
          <p:cNvSpPr>
            <a:spLocks noGrp="1"/>
          </p:cNvSpPr>
          <p:nvPr>
            <p:ph type="ctrTitle"/>
          </p:nvPr>
        </p:nvSpPr>
        <p:spPr>
          <a:xfrm>
            <a:off x="965201" y="-141619"/>
            <a:ext cx="10225530" cy="1475013"/>
          </a:xfrm>
        </p:spPr>
        <p:txBody>
          <a:bodyPr>
            <a:normAutofit/>
          </a:bodyPr>
          <a:lstStyle/>
          <a:p>
            <a:r>
              <a:rPr lang="nl-BE" sz="4000" dirty="0" err="1">
                <a:solidFill>
                  <a:schemeClr val="tx1"/>
                </a:solidFill>
              </a:rPr>
              <a:t>Yellow</a:t>
            </a:r>
            <a:r>
              <a:rPr lang="nl-BE" sz="4000" dirty="0">
                <a:solidFill>
                  <a:schemeClr val="tx1"/>
                </a:solidFill>
              </a:rPr>
              <a:t> Taxi Challenge</a:t>
            </a:r>
            <a:endParaRPr lang="en-US" sz="4000" dirty="0">
              <a:solidFill>
                <a:schemeClr val="tx1"/>
              </a:solidFill>
            </a:endParaRPr>
          </a:p>
        </p:txBody>
      </p:sp>
      <p:sp>
        <p:nvSpPr>
          <p:cNvPr id="3" name="Subtitle 2">
            <a:extLst>
              <a:ext uri="{FF2B5EF4-FFF2-40B4-BE49-F238E27FC236}">
                <a16:creationId xmlns:a16="http://schemas.microsoft.com/office/drawing/2014/main" id="{A8492CA0-7099-4427-A2E2-091061E12EC0}"/>
              </a:ext>
            </a:extLst>
          </p:cNvPr>
          <p:cNvSpPr>
            <a:spLocks noGrp="1"/>
          </p:cNvSpPr>
          <p:nvPr>
            <p:ph type="subTitle" idx="1"/>
          </p:nvPr>
        </p:nvSpPr>
        <p:spPr>
          <a:xfrm>
            <a:off x="965200" y="1333394"/>
            <a:ext cx="10225530" cy="590321"/>
          </a:xfrm>
        </p:spPr>
        <p:txBody>
          <a:bodyPr>
            <a:normAutofit/>
          </a:bodyPr>
          <a:lstStyle/>
          <a:p>
            <a:endParaRPr lang="en-US" dirty="0">
              <a:solidFill>
                <a:srgbClr val="D6A60A"/>
              </a:solidFill>
            </a:endParaRPr>
          </a:p>
        </p:txBody>
      </p:sp>
      <p:sp>
        <p:nvSpPr>
          <p:cNvPr id="5" name="Slide Number Placeholder 4">
            <a:extLst>
              <a:ext uri="{FF2B5EF4-FFF2-40B4-BE49-F238E27FC236}">
                <a16:creationId xmlns:a16="http://schemas.microsoft.com/office/drawing/2014/main" id="{79AC9FB5-7BEE-4808-A4D8-7E421078E6C7}"/>
              </a:ext>
            </a:extLst>
          </p:cNvPr>
          <p:cNvSpPr>
            <a:spLocks noGrp="1"/>
          </p:cNvSpPr>
          <p:nvPr>
            <p:ph type="sldNum" sz="quarter" idx="12"/>
          </p:nvPr>
        </p:nvSpPr>
        <p:spPr/>
        <p:txBody>
          <a:bodyPr/>
          <a:lstStyle/>
          <a:p>
            <a:fld id="{3A98EE3D-8CD1-4C3F-BD1C-C98C9596463C}" type="slidenum">
              <a:rPr lang="en-US" smtClean="0"/>
              <a:t>1</a:t>
            </a:fld>
            <a:endParaRPr lang="en-US" dirty="0"/>
          </a:p>
        </p:txBody>
      </p:sp>
    </p:spTree>
    <p:extLst>
      <p:ext uri="{BB962C8B-B14F-4D97-AF65-F5344CB8AC3E}">
        <p14:creationId xmlns:p14="http://schemas.microsoft.com/office/powerpoint/2010/main" val="153177201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a:t>Descriptive analysis</a:t>
            </a:r>
            <a:endParaRPr lang="en-US" dirty="0"/>
          </a:p>
        </p:txBody>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581194" y="1890893"/>
            <a:ext cx="2266782" cy="3634486"/>
          </a:xfrm>
        </p:spPr>
        <p:txBody>
          <a:bodyPr anchor="t"/>
          <a:lstStyle/>
          <a:p>
            <a:r>
              <a:rPr lang="nl-BE" dirty="0"/>
              <a:t>NYE</a:t>
            </a:r>
          </a:p>
          <a:p>
            <a:r>
              <a:rPr lang="nl-BE" dirty="0"/>
              <a:t>7:00-20:00</a:t>
            </a:r>
          </a:p>
          <a:p>
            <a:r>
              <a:rPr lang="nl-BE" dirty="0"/>
              <a:t>Bad traffic</a:t>
            </a:r>
          </a:p>
          <a:p>
            <a:r>
              <a:rPr lang="en-US" dirty="0"/>
              <a:t>High income in early hours*</a:t>
            </a:r>
          </a:p>
        </p:txBody>
      </p:sp>
      <p:sp>
        <p:nvSpPr>
          <p:cNvPr id="4" name="TextBox 3">
            <a:extLst>
              <a:ext uri="{FF2B5EF4-FFF2-40B4-BE49-F238E27FC236}">
                <a16:creationId xmlns:a16="http://schemas.microsoft.com/office/drawing/2014/main" id="{E46A6751-D9AF-4359-BCDA-9337B979DE42}"/>
              </a:ext>
            </a:extLst>
          </p:cNvPr>
          <p:cNvSpPr txBox="1"/>
          <p:nvPr/>
        </p:nvSpPr>
        <p:spPr>
          <a:xfrm>
            <a:off x="581192" y="1333500"/>
            <a:ext cx="3305175" cy="369332"/>
          </a:xfrm>
          <a:prstGeom prst="rect">
            <a:avLst/>
          </a:prstGeom>
          <a:noFill/>
        </p:spPr>
        <p:txBody>
          <a:bodyPr wrap="square" rtlCol="0">
            <a:spAutoFit/>
          </a:bodyPr>
          <a:lstStyle/>
          <a:p>
            <a:r>
              <a:rPr lang="nl-BE" dirty="0"/>
              <a:t>WHEN TO DRIVE</a:t>
            </a:r>
            <a:endParaRPr lang="en-US" dirty="0"/>
          </a:p>
        </p:txBody>
      </p:sp>
      <p:pic>
        <p:nvPicPr>
          <p:cNvPr id="5" name="Picture 4">
            <a:extLst>
              <a:ext uri="{FF2B5EF4-FFF2-40B4-BE49-F238E27FC236}">
                <a16:creationId xmlns:a16="http://schemas.microsoft.com/office/drawing/2014/main" id="{94742A6F-0303-4817-B5D9-4ACAAEF3A64C}"/>
              </a:ext>
            </a:extLst>
          </p:cNvPr>
          <p:cNvPicPr>
            <a:picLocks noChangeAspect="1"/>
          </p:cNvPicPr>
          <p:nvPr/>
        </p:nvPicPr>
        <p:blipFill>
          <a:blip r:embed="rId3"/>
          <a:stretch>
            <a:fillRect/>
          </a:stretch>
        </p:blipFill>
        <p:spPr>
          <a:xfrm>
            <a:off x="2748786" y="1266825"/>
            <a:ext cx="8696980" cy="5171178"/>
          </a:xfrm>
          <a:prstGeom prst="rect">
            <a:avLst/>
          </a:prstGeom>
        </p:spPr>
      </p:pic>
      <p:sp>
        <p:nvSpPr>
          <p:cNvPr id="8" name="Slide Number Placeholder 7">
            <a:extLst>
              <a:ext uri="{FF2B5EF4-FFF2-40B4-BE49-F238E27FC236}">
                <a16:creationId xmlns:a16="http://schemas.microsoft.com/office/drawing/2014/main" id="{0B3AEC35-2A69-402D-8BE8-732066204A59}"/>
              </a:ext>
            </a:extLst>
          </p:cNvPr>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1313029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a:t>Descriptive analysis</a:t>
            </a:r>
            <a:endParaRPr lang="en-US" dirty="0"/>
          </a:p>
        </p:txBody>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581194" y="1890893"/>
            <a:ext cx="2266782" cy="3634486"/>
          </a:xfrm>
        </p:spPr>
        <p:txBody>
          <a:bodyPr anchor="t"/>
          <a:lstStyle/>
          <a:p>
            <a:r>
              <a:rPr lang="nl-BE" dirty="0"/>
              <a:t>Credit card data</a:t>
            </a:r>
          </a:p>
          <a:p>
            <a:r>
              <a:rPr lang="en-US" dirty="0"/>
              <a:t>Default settings</a:t>
            </a:r>
          </a:p>
          <a:p>
            <a:r>
              <a:rPr lang="en-US" dirty="0"/>
              <a:t>Mid-day stability</a:t>
            </a:r>
          </a:p>
          <a:p>
            <a:r>
              <a:rPr lang="en-US" dirty="0"/>
              <a:t>Short trip attractiveness*</a:t>
            </a:r>
          </a:p>
          <a:p>
            <a:endParaRPr lang="en-US" dirty="0"/>
          </a:p>
        </p:txBody>
      </p:sp>
      <p:sp>
        <p:nvSpPr>
          <p:cNvPr id="4" name="TextBox 3">
            <a:extLst>
              <a:ext uri="{FF2B5EF4-FFF2-40B4-BE49-F238E27FC236}">
                <a16:creationId xmlns:a16="http://schemas.microsoft.com/office/drawing/2014/main" id="{E46A6751-D9AF-4359-BCDA-9337B979DE42}"/>
              </a:ext>
            </a:extLst>
          </p:cNvPr>
          <p:cNvSpPr txBox="1"/>
          <p:nvPr/>
        </p:nvSpPr>
        <p:spPr>
          <a:xfrm>
            <a:off x="581192" y="1333500"/>
            <a:ext cx="3305175" cy="369332"/>
          </a:xfrm>
          <a:prstGeom prst="rect">
            <a:avLst/>
          </a:prstGeom>
          <a:noFill/>
        </p:spPr>
        <p:txBody>
          <a:bodyPr wrap="square" rtlCol="0">
            <a:spAutoFit/>
          </a:bodyPr>
          <a:lstStyle/>
          <a:p>
            <a:r>
              <a:rPr lang="nl-BE" dirty="0"/>
              <a:t>WHEN TO DRIVE</a:t>
            </a:r>
            <a:endParaRPr lang="en-US" dirty="0"/>
          </a:p>
        </p:txBody>
      </p:sp>
      <p:pic>
        <p:nvPicPr>
          <p:cNvPr id="7" name="Picture 6">
            <a:extLst>
              <a:ext uri="{FF2B5EF4-FFF2-40B4-BE49-F238E27FC236}">
                <a16:creationId xmlns:a16="http://schemas.microsoft.com/office/drawing/2014/main" id="{BE41A0BF-3D8A-4372-AFF3-BDBF993BFA3B}"/>
              </a:ext>
            </a:extLst>
          </p:cNvPr>
          <p:cNvPicPr>
            <a:picLocks noChangeAspect="1"/>
          </p:cNvPicPr>
          <p:nvPr/>
        </p:nvPicPr>
        <p:blipFill>
          <a:blip r:embed="rId3"/>
          <a:stretch>
            <a:fillRect/>
          </a:stretch>
        </p:blipFill>
        <p:spPr>
          <a:xfrm>
            <a:off x="2823681" y="1266825"/>
            <a:ext cx="8787125" cy="5591175"/>
          </a:xfrm>
          <a:prstGeom prst="rect">
            <a:avLst/>
          </a:prstGeom>
        </p:spPr>
      </p:pic>
      <p:sp>
        <p:nvSpPr>
          <p:cNvPr id="8" name="Oval 7">
            <a:extLst>
              <a:ext uri="{FF2B5EF4-FFF2-40B4-BE49-F238E27FC236}">
                <a16:creationId xmlns:a16="http://schemas.microsoft.com/office/drawing/2014/main" id="{D5202394-310E-4104-89D3-ACC72F4D2B62}"/>
              </a:ext>
            </a:extLst>
          </p:cNvPr>
          <p:cNvSpPr/>
          <p:nvPr/>
        </p:nvSpPr>
        <p:spPr>
          <a:xfrm>
            <a:off x="4991100" y="4048125"/>
            <a:ext cx="266700" cy="1143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8EFBFB8-DB67-4DBE-98DF-BDF88D866DDA}"/>
              </a:ext>
            </a:extLst>
          </p:cNvPr>
          <p:cNvSpPr/>
          <p:nvPr/>
        </p:nvSpPr>
        <p:spPr>
          <a:xfrm>
            <a:off x="5457825" y="5695950"/>
            <a:ext cx="266700" cy="1143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5CD0DD0-E45E-4DCF-8C8F-99CB9FEE5CF9}"/>
              </a:ext>
            </a:extLst>
          </p:cNvPr>
          <p:cNvSpPr/>
          <p:nvPr/>
        </p:nvSpPr>
        <p:spPr>
          <a:xfrm>
            <a:off x="5915025" y="5876925"/>
            <a:ext cx="266700" cy="1143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lide Number Placeholder 11">
            <a:extLst>
              <a:ext uri="{FF2B5EF4-FFF2-40B4-BE49-F238E27FC236}">
                <a16:creationId xmlns:a16="http://schemas.microsoft.com/office/drawing/2014/main" id="{5C9F4C2C-6864-4595-8079-726CA451B3F9}"/>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2461645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a:t>Descriptive analysis</a:t>
            </a:r>
            <a:endParaRPr lang="en-US" dirty="0"/>
          </a:p>
        </p:txBody>
      </p:sp>
      <p:pic>
        <p:nvPicPr>
          <p:cNvPr id="5" name="Content Placeholder 4">
            <a:extLst>
              <a:ext uri="{FF2B5EF4-FFF2-40B4-BE49-F238E27FC236}">
                <a16:creationId xmlns:a16="http://schemas.microsoft.com/office/drawing/2014/main" id="{0EF98592-B834-4E06-82C8-2426519C083B}"/>
              </a:ext>
            </a:extLst>
          </p:cNvPr>
          <p:cNvPicPr>
            <a:picLocks noGrp="1" noChangeAspect="1"/>
          </p:cNvPicPr>
          <p:nvPr>
            <p:ph idx="1"/>
          </p:nvPr>
        </p:nvPicPr>
        <p:blipFill>
          <a:blip r:embed="rId3"/>
          <a:stretch>
            <a:fillRect/>
          </a:stretch>
        </p:blipFill>
        <p:spPr>
          <a:xfrm>
            <a:off x="1055370" y="1702832"/>
            <a:ext cx="4804263" cy="4771244"/>
          </a:xfrm>
          <a:prstGeom prst="rect">
            <a:avLst/>
          </a:prstGeom>
        </p:spPr>
      </p:pic>
      <p:sp>
        <p:nvSpPr>
          <p:cNvPr id="4" name="TextBox 3">
            <a:extLst>
              <a:ext uri="{FF2B5EF4-FFF2-40B4-BE49-F238E27FC236}">
                <a16:creationId xmlns:a16="http://schemas.microsoft.com/office/drawing/2014/main" id="{E46A6751-D9AF-4359-BCDA-9337B979DE42}"/>
              </a:ext>
            </a:extLst>
          </p:cNvPr>
          <p:cNvSpPr txBox="1"/>
          <p:nvPr/>
        </p:nvSpPr>
        <p:spPr>
          <a:xfrm>
            <a:off x="581192" y="1333500"/>
            <a:ext cx="3305175" cy="369332"/>
          </a:xfrm>
          <a:prstGeom prst="rect">
            <a:avLst/>
          </a:prstGeom>
          <a:noFill/>
        </p:spPr>
        <p:txBody>
          <a:bodyPr wrap="square" rtlCol="0">
            <a:spAutoFit/>
          </a:bodyPr>
          <a:lstStyle/>
          <a:p>
            <a:r>
              <a:rPr lang="nl-BE" dirty="0"/>
              <a:t>WHERE TO DRIVE</a:t>
            </a:r>
            <a:endParaRPr lang="en-US" dirty="0"/>
          </a:p>
        </p:txBody>
      </p:sp>
      <p:pic>
        <p:nvPicPr>
          <p:cNvPr id="6" name="Picture 5">
            <a:extLst>
              <a:ext uri="{FF2B5EF4-FFF2-40B4-BE49-F238E27FC236}">
                <a16:creationId xmlns:a16="http://schemas.microsoft.com/office/drawing/2014/main" id="{5DAA322D-1D1D-436B-8094-FA0164C5F768}"/>
              </a:ext>
            </a:extLst>
          </p:cNvPr>
          <p:cNvPicPr>
            <a:picLocks noChangeAspect="1"/>
          </p:cNvPicPr>
          <p:nvPr/>
        </p:nvPicPr>
        <p:blipFill>
          <a:blip r:embed="rId4"/>
          <a:stretch>
            <a:fillRect/>
          </a:stretch>
        </p:blipFill>
        <p:spPr>
          <a:xfrm>
            <a:off x="6426939" y="1702832"/>
            <a:ext cx="4787678" cy="4771245"/>
          </a:xfrm>
          <a:prstGeom prst="rect">
            <a:avLst/>
          </a:prstGeom>
        </p:spPr>
      </p:pic>
      <p:pic>
        <p:nvPicPr>
          <p:cNvPr id="7" name="Picture 6" descr="A picture containing drawing&#10;&#10;Description automatically generated">
            <a:extLst>
              <a:ext uri="{FF2B5EF4-FFF2-40B4-BE49-F238E27FC236}">
                <a16:creationId xmlns:a16="http://schemas.microsoft.com/office/drawing/2014/main" id="{D3D4D927-3199-4E3A-B37E-80FD78748DD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79947" y="1352259"/>
            <a:ext cx="979608" cy="317236"/>
          </a:xfrm>
          <a:prstGeom prst="rect">
            <a:avLst/>
          </a:prstGeom>
        </p:spPr>
      </p:pic>
      <p:sp>
        <p:nvSpPr>
          <p:cNvPr id="3" name="Slide Number Placeholder 2">
            <a:extLst>
              <a:ext uri="{FF2B5EF4-FFF2-40B4-BE49-F238E27FC236}">
                <a16:creationId xmlns:a16="http://schemas.microsoft.com/office/drawing/2014/main" id="{601FE93C-7179-46E7-8CC2-F27FCA09579A}"/>
              </a:ext>
            </a:extLst>
          </p:cNvPr>
          <p:cNvSpPr>
            <a:spLocks noGrp="1"/>
          </p:cNvSpPr>
          <p:nvPr>
            <p:ph type="sldNum" sz="quarter" idx="12"/>
          </p:nvPr>
        </p:nvSpPr>
        <p:spPr/>
        <p:txBody>
          <a:bodyPr/>
          <a:lstStyle/>
          <a:p>
            <a:fld id="{3A98EE3D-8CD1-4C3F-BD1C-C98C9596463C}" type="slidenum">
              <a:rPr lang="en-US" smtClean="0"/>
              <a:t>12</a:t>
            </a:fld>
            <a:endParaRPr lang="en-US" dirty="0"/>
          </a:p>
        </p:txBody>
      </p:sp>
    </p:spTree>
    <p:extLst>
      <p:ext uri="{BB962C8B-B14F-4D97-AF65-F5344CB8AC3E}">
        <p14:creationId xmlns:p14="http://schemas.microsoft.com/office/powerpoint/2010/main" val="42862032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a:t>BOKEH APP analysis</a:t>
            </a:r>
            <a:endParaRPr lang="en-US" dirty="0"/>
          </a:p>
        </p:txBody>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581193" y="1890892"/>
            <a:ext cx="11029615" cy="4533022"/>
          </a:xfrm>
        </p:spPr>
        <p:txBody>
          <a:bodyPr anchor="t">
            <a:normAutofit fontScale="85000" lnSpcReduction="20000"/>
          </a:bodyPr>
          <a:lstStyle/>
          <a:p>
            <a:pPr marL="0" indent="0">
              <a:buNone/>
            </a:pPr>
            <a:r>
              <a:rPr lang="en-US" sz="2200" u="sng" dirty="0"/>
              <a:t>General timeline of a regular day:</a:t>
            </a:r>
          </a:p>
          <a:p>
            <a:pPr marL="0" indent="0">
              <a:buNone/>
            </a:pPr>
            <a:r>
              <a:rPr lang="en-US" sz="1900" dirty="0"/>
              <a:t>- 6:00-7:00 Penn. Station is first big concentration</a:t>
            </a:r>
          </a:p>
          <a:p>
            <a:pPr marL="0" indent="0">
              <a:buNone/>
            </a:pPr>
            <a:r>
              <a:rPr lang="en-US" sz="1900" dirty="0"/>
              <a:t>- Big concentrations in </a:t>
            </a:r>
            <a:r>
              <a:rPr lang="en-US" sz="1900" dirty="0" err="1"/>
              <a:t>Manhatten</a:t>
            </a:r>
            <a:r>
              <a:rPr lang="en-US" sz="1900" dirty="0"/>
              <a:t> throughout the day</a:t>
            </a:r>
          </a:p>
          <a:p>
            <a:pPr marL="0" indent="0">
              <a:buNone/>
            </a:pPr>
            <a:r>
              <a:rPr lang="en-US" sz="1900" dirty="0"/>
              <a:t>- 15:00-16:00 Start of big airport traffic</a:t>
            </a:r>
          </a:p>
          <a:p>
            <a:pPr marL="0" indent="0">
              <a:buNone/>
            </a:pPr>
            <a:r>
              <a:rPr lang="en-US" sz="1900" dirty="0"/>
              <a:t>- Afternoons in general: Upper East Side concentration</a:t>
            </a:r>
          </a:p>
          <a:p>
            <a:pPr marL="0" indent="0">
              <a:buNone/>
            </a:pPr>
            <a:r>
              <a:rPr lang="en-US" sz="1900" dirty="0"/>
              <a:t>- 19:00 Midtown Center</a:t>
            </a:r>
          </a:p>
          <a:p>
            <a:pPr marL="0" indent="0">
              <a:buNone/>
            </a:pPr>
            <a:r>
              <a:rPr lang="en-US" sz="1900" dirty="0"/>
              <a:t>- 21:00-22:00 Times Square</a:t>
            </a:r>
          </a:p>
          <a:p>
            <a:pPr marL="0" indent="0">
              <a:buNone/>
            </a:pPr>
            <a:r>
              <a:rPr lang="en-US" sz="1900" dirty="0"/>
              <a:t>- Airports busy until around midnight</a:t>
            </a:r>
          </a:p>
          <a:p>
            <a:pPr marL="0" indent="0">
              <a:buNone/>
            </a:pPr>
            <a:r>
              <a:rPr lang="en-US" sz="1900" dirty="0"/>
              <a:t>-Tip rate averages are similar and seem to vary randomly over time and location</a:t>
            </a:r>
          </a:p>
          <a:p>
            <a:pPr marL="0" indent="0">
              <a:buNone/>
            </a:pPr>
            <a:endParaRPr lang="en-US" sz="1900" dirty="0"/>
          </a:p>
          <a:p>
            <a:pPr marL="0" indent="0">
              <a:buNone/>
            </a:pPr>
            <a:r>
              <a:rPr lang="en-US" sz="2000" u="sng" dirty="0"/>
              <a:t>Insights in a new year’s day: </a:t>
            </a:r>
          </a:p>
          <a:p>
            <a:pPr marL="0" indent="0">
              <a:buNone/>
            </a:pPr>
            <a:r>
              <a:rPr lang="en-US" dirty="0"/>
              <a:t>- On NYE, Clinton East and East Village in </a:t>
            </a:r>
            <a:r>
              <a:rPr lang="en-US" dirty="0" err="1"/>
              <a:t>Manhatten</a:t>
            </a:r>
            <a:r>
              <a:rPr lang="en-US" dirty="0"/>
              <a:t> are popular (around 2-3am)</a:t>
            </a:r>
          </a:p>
          <a:p>
            <a:pPr marL="0" indent="0">
              <a:buNone/>
            </a:pPr>
            <a:r>
              <a:rPr lang="en-US" dirty="0"/>
              <a:t>- Pennsylvania station and airports are the main passenger hubs </a:t>
            </a:r>
          </a:p>
          <a:p>
            <a:pPr marL="0" indent="0">
              <a:buNone/>
            </a:pPr>
            <a:endParaRPr lang="en-US" dirty="0"/>
          </a:p>
        </p:txBody>
      </p:sp>
      <p:sp>
        <p:nvSpPr>
          <p:cNvPr id="4" name="TextBox 3">
            <a:extLst>
              <a:ext uri="{FF2B5EF4-FFF2-40B4-BE49-F238E27FC236}">
                <a16:creationId xmlns:a16="http://schemas.microsoft.com/office/drawing/2014/main" id="{E46A6751-D9AF-4359-BCDA-9337B979DE42}"/>
              </a:ext>
            </a:extLst>
          </p:cNvPr>
          <p:cNvSpPr txBox="1"/>
          <p:nvPr/>
        </p:nvSpPr>
        <p:spPr>
          <a:xfrm>
            <a:off x="581192" y="1333500"/>
            <a:ext cx="3305175" cy="369332"/>
          </a:xfrm>
          <a:prstGeom prst="rect">
            <a:avLst/>
          </a:prstGeom>
          <a:noFill/>
        </p:spPr>
        <p:txBody>
          <a:bodyPr wrap="square" rtlCol="0">
            <a:spAutoFit/>
          </a:bodyPr>
          <a:lstStyle/>
          <a:p>
            <a:r>
              <a:rPr lang="nl-BE" dirty="0"/>
              <a:t>WHERE TO DRIVE</a:t>
            </a:r>
            <a:endParaRPr lang="en-US" dirty="0"/>
          </a:p>
        </p:txBody>
      </p:sp>
      <p:sp>
        <p:nvSpPr>
          <p:cNvPr id="8" name="Slide Number Placeholder 7">
            <a:extLst>
              <a:ext uri="{FF2B5EF4-FFF2-40B4-BE49-F238E27FC236}">
                <a16:creationId xmlns:a16="http://schemas.microsoft.com/office/drawing/2014/main" id="{B5143012-599E-4382-BB5B-7B344D668CF4}"/>
              </a:ext>
            </a:extLst>
          </p:cNvPr>
          <p:cNvSpPr>
            <a:spLocks noGrp="1"/>
          </p:cNvSpPr>
          <p:nvPr>
            <p:ph type="sldNum" sz="quarter" idx="12"/>
          </p:nvPr>
        </p:nvSpPr>
        <p:spPr/>
        <p:txBody>
          <a:bodyPr/>
          <a:lstStyle/>
          <a:p>
            <a:fld id="{3A98EE3D-8CD1-4C3F-BD1C-C98C9596463C}" type="slidenum">
              <a:rPr lang="en-US" smtClean="0"/>
              <a:t>13</a:t>
            </a:fld>
            <a:endParaRPr lang="en-US" dirty="0"/>
          </a:p>
        </p:txBody>
      </p:sp>
    </p:spTree>
    <p:extLst>
      <p:ext uri="{BB962C8B-B14F-4D97-AF65-F5344CB8AC3E}">
        <p14:creationId xmlns:p14="http://schemas.microsoft.com/office/powerpoint/2010/main" val="31965513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err="1"/>
              <a:t>Other</a:t>
            </a:r>
            <a:r>
              <a:rPr lang="nl-BE" dirty="0"/>
              <a:t> features</a:t>
            </a:r>
            <a:endParaRPr lang="en-US" dirty="0"/>
          </a:p>
        </p:txBody>
      </p:sp>
      <p:pic>
        <p:nvPicPr>
          <p:cNvPr id="4" name="Picture 3">
            <a:extLst>
              <a:ext uri="{FF2B5EF4-FFF2-40B4-BE49-F238E27FC236}">
                <a16:creationId xmlns:a16="http://schemas.microsoft.com/office/drawing/2014/main" id="{15D41680-7427-4A55-AF2E-0D67A3F27EB4}"/>
              </a:ext>
            </a:extLst>
          </p:cNvPr>
          <p:cNvPicPr>
            <a:picLocks noChangeAspect="1"/>
          </p:cNvPicPr>
          <p:nvPr/>
        </p:nvPicPr>
        <p:blipFill>
          <a:blip r:embed="rId2"/>
          <a:stretch>
            <a:fillRect/>
          </a:stretch>
        </p:blipFill>
        <p:spPr>
          <a:xfrm>
            <a:off x="2843211" y="1266825"/>
            <a:ext cx="8767595" cy="5461320"/>
          </a:xfrm>
          <a:prstGeom prst="rect">
            <a:avLst/>
          </a:prstGeom>
        </p:spPr>
      </p:pic>
      <p:sp>
        <p:nvSpPr>
          <p:cNvPr id="5" name="TextBox 4">
            <a:extLst>
              <a:ext uri="{FF2B5EF4-FFF2-40B4-BE49-F238E27FC236}">
                <a16:creationId xmlns:a16="http://schemas.microsoft.com/office/drawing/2014/main" id="{80188247-8F5D-4D2B-B2C7-A5960B6AA91B}"/>
              </a:ext>
            </a:extLst>
          </p:cNvPr>
          <p:cNvSpPr txBox="1"/>
          <p:nvPr/>
        </p:nvSpPr>
        <p:spPr>
          <a:xfrm>
            <a:off x="581192" y="1333500"/>
            <a:ext cx="3305175" cy="369332"/>
          </a:xfrm>
          <a:prstGeom prst="rect">
            <a:avLst/>
          </a:prstGeom>
          <a:noFill/>
        </p:spPr>
        <p:txBody>
          <a:bodyPr wrap="square" rtlCol="0">
            <a:spAutoFit/>
          </a:bodyPr>
          <a:lstStyle/>
          <a:p>
            <a:r>
              <a:rPr lang="nl-BE" dirty="0"/>
              <a:t>DESCRIPTIVE</a:t>
            </a:r>
            <a:endParaRPr lang="en-US" dirty="0"/>
          </a:p>
        </p:txBody>
      </p:sp>
      <p:sp>
        <p:nvSpPr>
          <p:cNvPr id="6" name="Slide Number Placeholder 5">
            <a:extLst>
              <a:ext uri="{FF2B5EF4-FFF2-40B4-BE49-F238E27FC236}">
                <a16:creationId xmlns:a16="http://schemas.microsoft.com/office/drawing/2014/main" id="{34DC667D-C3C2-4CFC-9D3D-14CEEB256912}"/>
              </a:ext>
            </a:extLst>
          </p:cNvPr>
          <p:cNvSpPr>
            <a:spLocks noGrp="1"/>
          </p:cNvSpPr>
          <p:nvPr>
            <p:ph type="sldNum" sz="quarter" idx="12"/>
          </p:nvPr>
        </p:nvSpPr>
        <p:spPr/>
        <p:txBody>
          <a:bodyPr/>
          <a:lstStyle/>
          <a:p>
            <a:fld id="{3A98EE3D-8CD1-4C3F-BD1C-C98C9596463C}" type="slidenum">
              <a:rPr lang="en-US" smtClean="0"/>
              <a:t>14</a:t>
            </a:fld>
            <a:endParaRPr lang="en-US" dirty="0"/>
          </a:p>
        </p:txBody>
      </p:sp>
      <p:sp>
        <p:nvSpPr>
          <p:cNvPr id="7" name="Content Placeholder 2">
            <a:extLst>
              <a:ext uri="{FF2B5EF4-FFF2-40B4-BE49-F238E27FC236}">
                <a16:creationId xmlns:a16="http://schemas.microsoft.com/office/drawing/2014/main" id="{63516A9A-4B66-466B-B217-C07C92D19292}"/>
              </a:ext>
            </a:extLst>
          </p:cNvPr>
          <p:cNvSpPr txBox="1">
            <a:spLocks/>
          </p:cNvSpPr>
          <p:nvPr/>
        </p:nvSpPr>
        <p:spPr>
          <a:xfrm>
            <a:off x="581194" y="1890893"/>
            <a:ext cx="2266782" cy="3634486"/>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Bronx, Staten Island &amp; EWR</a:t>
            </a:r>
          </a:p>
          <a:p>
            <a:r>
              <a:rPr lang="en-US" dirty="0"/>
              <a:t># of passengers don’t matter</a:t>
            </a:r>
          </a:p>
          <a:p>
            <a:r>
              <a:rPr lang="en-US" dirty="0" err="1"/>
              <a:t>Manhatten</a:t>
            </a:r>
            <a:r>
              <a:rPr lang="en-US" dirty="0"/>
              <a:t> monster tips </a:t>
            </a:r>
          </a:p>
          <a:p>
            <a:r>
              <a:rPr lang="en-US" dirty="0"/>
              <a:t>Airport trips 	  = steady income</a:t>
            </a:r>
          </a:p>
          <a:p>
            <a:endParaRPr lang="en-US" dirty="0"/>
          </a:p>
          <a:p>
            <a:endParaRPr lang="en-US" dirty="0"/>
          </a:p>
        </p:txBody>
      </p:sp>
      <p:pic>
        <p:nvPicPr>
          <p:cNvPr id="10" name="Picture 9">
            <a:extLst>
              <a:ext uri="{FF2B5EF4-FFF2-40B4-BE49-F238E27FC236}">
                <a16:creationId xmlns:a16="http://schemas.microsoft.com/office/drawing/2014/main" id="{926A80CE-787A-4FB7-9C9B-8505707B8689}"/>
              </a:ext>
            </a:extLst>
          </p:cNvPr>
          <p:cNvPicPr>
            <a:picLocks noChangeAspect="1"/>
          </p:cNvPicPr>
          <p:nvPr/>
        </p:nvPicPr>
        <p:blipFill>
          <a:blip r:embed="rId3"/>
          <a:stretch>
            <a:fillRect/>
          </a:stretch>
        </p:blipFill>
        <p:spPr>
          <a:xfrm>
            <a:off x="2843207" y="1266825"/>
            <a:ext cx="8767599" cy="5476248"/>
          </a:xfrm>
          <a:prstGeom prst="rect">
            <a:avLst/>
          </a:prstGeom>
        </p:spPr>
      </p:pic>
      <p:pic>
        <p:nvPicPr>
          <p:cNvPr id="12" name="Picture 11">
            <a:extLst>
              <a:ext uri="{FF2B5EF4-FFF2-40B4-BE49-F238E27FC236}">
                <a16:creationId xmlns:a16="http://schemas.microsoft.com/office/drawing/2014/main" id="{E5EAF0FA-254E-4D2D-8A84-280C7CE94000}"/>
              </a:ext>
            </a:extLst>
          </p:cNvPr>
          <p:cNvPicPr>
            <a:picLocks noChangeAspect="1"/>
          </p:cNvPicPr>
          <p:nvPr/>
        </p:nvPicPr>
        <p:blipFill>
          <a:blip r:embed="rId4"/>
          <a:stretch>
            <a:fillRect/>
          </a:stretch>
        </p:blipFill>
        <p:spPr>
          <a:xfrm>
            <a:off x="7349477" y="3833172"/>
            <a:ext cx="4342460" cy="2894973"/>
          </a:xfrm>
          <a:prstGeom prst="rect">
            <a:avLst/>
          </a:prstGeom>
        </p:spPr>
      </p:pic>
    </p:spTree>
    <p:extLst>
      <p:ext uri="{BB962C8B-B14F-4D97-AF65-F5344CB8AC3E}">
        <p14:creationId xmlns:p14="http://schemas.microsoft.com/office/powerpoint/2010/main" val="1255525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a:t>OTHER FEATURES</a:t>
            </a:r>
            <a:endParaRPr lang="en-US" dirty="0"/>
          </a:p>
        </p:txBody>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581192" y="1882676"/>
            <a:ext cx="4271363" cy="4419600"/>
          </a:xfrm>
        </p:spPr>
        <p:txBody>
          <a:bodyPr anchor="t">
            <a:normAutofit fontScale="85000" lnSpcReduction="20000"/>
          </a:bodyPr>
          <a:lstStyle/>
          <a:p>
            <a:r>
              <a:rPr lang="en-US" sz="2000" dirty="0"/>
              <a:t>Distance of a trip has a very negative effect</a:t>
            </a:r>
          </a:p>
          <a:p>
            <a:endParaRPr lang="en-US" sz="2000" dirty="0"/>
          </a:p>
          <a:p>
            <a:r>
              <a:rPr lang="en-US" sz="2000" dirty="0"/>
              <a:t>Coming from the airport has a big positive effect</a:t>
            </a:r>
          </a:p>
          <a:p>
            <a:endParaRPr lang="en-US" sz="2000" dirty="0"/>
          </a:p>
          <a:p>
            <a:r>
              <a:rPr lang="en-US" sz="2000" dirty="0"/>
              <a:t>Group rides have a very positive effect</a:t>
            </a:r>
          </a:p>
          <a:p>
            <a:endParaRPr lang="en-US" sz="2000" dirty="0"/>
          </a:p>
          <a:p>
            <a:r>
              <a:rPr lang="en-US" sz="2000" dirty="0"/>
              <a:t>Negotiated fares are virtually always without tip</a:t>
            </a:r>
          </a:p>
          <a:p>
            <a:endParaRPr lang="en-US" sz="2000" dirty="0"/>
          </a:p>
          <a:p>
            <a:r>
              <a:rPr lang="en-US" sz="2000" dirty="0"/>
              <a:t>New Year’s day has a small positive effect</a:t>
            </a:r>
          </a:p>
          <a:p>
            <a:endParaRPr lang="en-US" sz="2000" dirty="0"/>
          </a:p>
          <a:p>
            <a:r>
              <a:rPr lang="en-US" sz="2000" dirty="0"/>
              <a:t>Meter device (CMT) and speed have a very small effect </a:t>
            </a:r>
          </a:p>
          <a:p>
            <a:endParaRPr lang="en-US" sz="2000" dirty="0"/>
          </a:p>
          <a:p>
            <a:endParaRPr lang="en-US" sz="2000" dirty="0"/>
          </a:p>
          <a:p>
            <a:endParaRPr lang="en-US" dirty="0"/>
          </a:p>
        </p:txBody>
      </p:sp>
      <p:sp>
        <p:nvSpPr>
          <p:cNvPr id="4" name="Slide Number Placeholder 3">
            <a:extLst>
              <a:ext uri="{FF2B5EF4-FFF2-40B4-BE49-F238E27FC236}">
                <a16:creationId xmlns:a16="http://schemas.microsoft.com/office/drawing/2014/main" id="{40D517CF-B154-4CF9-BF88-AE2A0B124F88}"/>
              </a:ext>
            </a:extLst>
          </p:cNvPr>
          <p:cNvSpPr>
            <a:spLocks noGrp="1"/>
          </p:cNvSpPr>
          <p:nvPr>
            <p:ph type="sldNum" sz="quarter" idx="12"/>
          </p:nvPr>
        </p:nvSpPr>
        <p:spPr/>
        <p:txBody>
          <a:bodyPr/>
          <a:lstStyle/>
          <a:p>
            <a:fld id="{3A98EE3D-8CD1-4C3F-BD1C-C98C9596463C}" type="slidenum">
              <a:rPr lang="en-US" smtClean="0"/>
              <a:t>15</a:t>
            </a:fld>
            <a:endParaRPr lang="en-US" dirty="0"/>
          </a:p>
        </p:txBody>
      </p:sp>
      <p:sp>
        <p:nvSpPr>
          <p:cNvPr id="6" name="TextBox 5">
            <a:extLst>
              <a:ext uri="{FF2B5EF4-FFF2-40B4-BE49-F238E27FC236}">
                <a16:creationId xmlns:a16="http://schemas.microsoft.com/office/drawing/2014/main" id="{AA2D22E6-8BC6-4414-9253-A15B53BC3B09}"/>
              </a:ext>
            </a:extLst>
          </p:cNvPr>
          <p:cNvSpPr txBox="1"/>
          <p:nvPr/>
        </p:nvSpPr>
        <p:spPr>
          <a:xfrm>
            <a:off x="581192" y="1333500"/>
            <a:ext cx="4635044" cy="369332"/>
          </a:xfrm>
          <a:prstGeom prst="rect">
            <a:avLst/>
          </a:prstGeom>
          <a:noFill/>
        </p:spPr>
        <p:txBody>
          <a:bodyPr wrap="square" rtlCol="0">
            <a:spAutoFit/>
          </a:bodyPr>
          <a:lstStyle/>
          <a:p>
            <a:r>
              <a:rPr lang="nl-BE" dirty="0"/>
              <a:t>LINEAR REGRESSION</a:t>
            </a:r>
            <a:endParaRPr lang="en-US" dirty="0"/>
          </a:p>
        </p:txBody>
      </p:sp>
      <p:pic>
        <p:nvPicPr>
          <p:cNvPr id="5" name="Picture 4">
            <a:extLst>
              <a:ext uri="{FF2B5EF4-FFF2-40B4-BE49-F238E27FC236}">
                <a16:creationId xmlns:a16="http://schemas.microsoft.com/office/drawing/2014/main" id="{928DDA24-4544-460A-B3C5-EF33404076DA}"/>
              </a:ext>
            </a:extLst>
          </p:cNvPr>
          <p:cNvPicPr>
            <a:picLocks noChangeAspect="1"/>
          </p:cNvPicPr>
          <p:nvPr/>
        </p:nvPicPr>
        <p:blipFill>
          <a:blip r:embed="rId2"/>
          <a:stretch>
            <a:fillRect/>
          </a:stretch>
        </p:blipFill>
        <p:spPr>
          <a:xfrm>
            <a:off x="7339447" y="2422381"/>
            <a:ext cx="2019300" cy="3114675"/>
          </a:xfrm>
          <a:prstGeom prst="rect">
            <a:avLst/>
          </a:prstGeom>
        </p:spPr>
      </p:pic>
      <p:pic>
        <p:nvPicPr>
          <p:cNvPr id="7" name="Picture 6">
            <a:extLst>
              <a:ext uri="{FF2B5EF4-FFF2-40B4-BE49-F238E27FC236}">
                <a16:creationId xmlns:a16="http://schemas.microsoft.com/office/drawing/2014/main" id="{D8A8F36A-38E4-4EA5-853B-77CF56DCC60D}"/>
              </a:ext>
            </a:extLst>
          </p:cNvPr>
          <p:cNvPicPr>
            <a:picLocks noChangeAspect="1"/>
          </p:cNvPicPr>
          <p:nvPr/>
        </p:nvPicPr>
        <p:blipFill>
          <a:blip r:embed="rId3"/>
          <a:stretch>
            <a:fillRect/>
          </a:stretch>
        </p:blipFill>
        <p:spPr>
          <a:xfrm>
            <a:off x="7587097" y="1713223"/>
            <a:ext cx="1524000" cy="495300"/>
          </a:xfrm>
          <a:prstGeom prst="rect">
            <a:avLst/>
          </a:prstGeom>
        </p:spPr>
      </p:pic>
    </p:spTree>
    <p:extLst>
      <p:ext uri="{BB962C8B-B14F-4D97-AF65-F5344CB8AC3E}">
        <p14:creationId xmlns:p14="http://schemas.microsoft.com/office/powerpoint/2010/main" val="1971508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err="1"/>
              <a:t>discussion</a:t>
            </a:r>
            <a:endParaRPr lang="en-US" dirty="0"/>
          </a:p>
        </p:txBody>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581192" y="1882676"/>
            <a:ext cx="11029615" cy="4419600"/>
          </a:xfrm>
        </p:spPr>
        <p:txBody>
          <a:bodyPr anchor="t">
            <a:normAutofit/>
          </a:bodyPr>
          <a:lstStyle/>
          <a:p>
            <a:r>
              <a:rPr lang="en-US" sz="2000" dirty="0"/>
              <a:t>Best time to drive: 7:00 until 20:00</a:t>
            </a:r>
          </a:p>
          <a:p>
            <a:endParaRPr lang="en-US" sz="2000" dirty="0"/>
          </a:p>
          <a:p>
            <a:r>
              <a:rPr lang="en-US" sz="2000" dirty="0" err="1"/>
              <a:t>Manhatten</a:t>
            </a:r>
            <a:r>
              <a:rPr lang="en-US" sz="2000" dirty="0"/>
              <a:t>, JFK &amp; </a:t>
            </a:r>
            <a:r>
              <a:rPr lang="en-US" sz="2000" dirty="0" err="1"/>
              <a:t>Laguardia</a:t>
            </a:r>
            <a:r>
              <a:rPr lang="en-US" sz="2000" dirty="0"/>
              <a:t> airports are great locations for pickups</a:t>
            </a:r>
          </a:p>
          <a:p>
            <a:endParaRPr lang="en-US" sz="2000" dirty="0"/>
          </a:p>
          <a:p>
            <a:r>
              <a:rPr lang="en-US" sz="2000" dirty="0"/>
              <a:t>Airport rides are a good way to get more payed miles into your shift</a:t>
            </a:r>
          </a:p>
          <a:p>
            <a:endParaRPr lang="en-US" sz="2000" dirty="0"/>
          </a:p>
          <a:p>
            <a:r>
              <a:rPr lang="en-US" u="sng" dirty="0"/>
              <a:t>Proposed Strategy</a:t>
            </a:r>
            <a:r>
              <a:rPr lang="en-US" dirty="0"/>
              <a:t>: Penn. station in the morning, around Central Park (+ airport) in the afternoon, 					                   Midtown &amp; Times Square (+ airport) in the evening</a:t>
            </a:r>
          </a:p>
          <a:p>
            <a:endParaRPr lang="en-US" sz="2000" dirty="0"/>
          </a:p>
          <a:p>
            <a:r>
              <a:rPr lang="en-US" sz="2000" dirty="0"/>
              <a:t>Searching new rides? Check the app!</a:t>
            </a:r>
          </a:p>
          <a:p>
            <a:endParaRPr lang="en-US" dirty="0"/>
          </a:p>
        </p:txBody>
      </p:sp>
      <p:sp>
        <p:nvSpPr>
          <p:cNvPr id="4" name="Slide Number Placeholder 3">
            <a:extLst>
              <a:ext uri="{FF2B5EF4-FFF2-40B4-BE49-F238E27FC236}">
                <a16:creationId xmlns:a16="http://schemas.microsoft.com/office/drawing/2014/main" id="{40D517CF-B154-4CF9-BF88-AE2A0B124F88}"/>
              </a:ext>
            </a:extLst>
          </p:cNvPr>
          <p:cNvSpPr>
            <a:spLocks noGrp="1"/>
          </p:cNvSpPr>
          <p:nvPr>
            <p:ph type="sldNum" sz="quarter" idx="12"/>
          </p:nvPr>
        </p:nvSpPr>
        <p:spPr/>
        <p:txBody>
          <a:bodyPr/>
          <a:lstStyle/>
          <a:p>
            <a:fld id="{3A98EE3D-8CD1-4C3F-BD1C-C98C9596463C}" type="slidenum">
              <a:rPr lang="en-US" smtClean="0"/>
              <a:t>16</a:t>
            </a:fld>
            <a:endParaRPr lang="en-US" dirty="0"/>
          </a:p>
        </p:txBody>
      </p:sp>
      <p:sp>
        <p:nvSpPr>
          <p:cNvPr id="6" name="TextBox 5">
            <a:extLst>
              <a:ext uri="{FF2B5EF4-FFF2-40B4-BE49-F238E27FC236}">
                <a16:creationId xmlns:a16="http://schemas.microsoft.com/office/drawing/2014/main" id="{AA2D22E6-8BC6-4414-9253-A15B53BC3B09}"/>
              </a:ext>
            </a:extLst>
          </p:cNvPr>
          <p:cNvSpPr txBox="1"/>
          <p:nvPr/>
        </p:nvSpPr>
        <p:spPr>
          <a:xfrm>
            <a:off x="581192" y="1333500"/>
            <a:ext cx="3305175" cy="369332"/>
          </a:xfrm>
          <a:prstGeom prst="rect">
            <a:avLst/>
          </a:prstGeom>
          <a:noFill/>
        </p:spPr>
        <p:txBody>
          <a:bodyPr wrap="square" rtlCol="0">
            <a:spAutoFit/>
          </a:bodyPr>
          <a:lstStyle/>
          <a:p>
            <a:r>
              <a:rPr lang="nl-BE" dirty="0"/>
              <a:t>RECOMMENDATIONS</a:t>
            </a:r>
            <a:endParaRPr lang="en-US" dirty="0"/>
          </a:p>
        </p:txBody>
      </p:sp>
    </p:spTree>
    <p:extLst>
      <p:ext uri="{BB962C8B-B14F-4D97-AF65-F5344CB8AC3E}">
        <p14:creationId xmlns:p14="http://schemas.microsoft.com/office/powerpoint/2010/main" val="21792805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err="1"/>
              <a:t>Discussion</a:t>
            </a:r>
            <a:endParaRPr lang="en-US" dirty="0"/>
          </a:p>
        </p:txBody>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581192" y="1874656"/>
            <a:ext cx="11029615" cy="4337050"/>
          </a:xfrm>
        </p:spPr>
        <p:txBody>
          <a:bodyPr anchor="t"/>
          <a:lstStyle/>
          <a:p>
            <a:r>
              <a:rPr lang="en-US" u="sng" dirty="0"/>
              <a:t>Why</a:t>
            </a:r>
            <a:r>
              <a:rPr lang="en-US" dirty="0"/>
              <a:t> not engineer a variable attractivity, combining amount of trips and tip rate? </a:t>
            </a:r>
          </a:p>
          <a:p>
            <a:pPr lvl="1"/>
            <a:r>
              <a:rPr lang="en-US" dirty="0"/>
              <a:t>Tip rate result is on a subset (2/3) of total data, importance of number of rides is considerably higher</a:t>
            </a:r>
          </a:p>
          <a:p>
            <a:r>
              <a:rPr lang="en-US" u="sng" dirty="0"/>
              <a:t>Why</a:t>
            </a:r>
            <a:r>
              <a:rPr lang="en-US" dirty="0"/>
              <a:t> </a:t>
            </a:r>
            <a:r>
              <a:rPr lang="en-US"/>
              <a:t>only a </a:t>
            </a:r>
            <a:r>
              <a:rPr lang="en-US" dirty="0"/>
              <a:t>linear regression?</a:t>
            </a:r>
          </a:p>
          <a:p>
            <a:pPr lvl="1"/>
            <a:r>
              <a:rPr lang="en-US" dirty="0"/>
              <a:t>More important to assess feature effects than to precisely predict the tip rate</a:t>
            </a:r>
          </a:p>
          <a:p>
            <a:pPr lvl="1"/>
            <a:r>
              <a:rPr lang="en-US" dirty="0"/>
              <a:t>Dependent variables are only known in the process of a ride (speed)</a:t>
            </a:r>
          </a:p>
          <a:p>
            <a:pPr lvl="1"/>
            <a:r>
              <a:rPr lang="en-US" dirty="0"/>
              <a:t>It’s against the law for taxis to discriminate hailers based on destination within New York</a:t>
            </a:r>
          </a:p>
          <a:p>
            <a:r>
              <a:rPr lang="en-US" u="sng" dirty="0"/>
              <a:t>Why</a:t>
            </a:r>
            <a:r>
              <a:rPr lang="en-US" dirty="0"/>
              <a:t> Bokeh?</a:t>
            </a:r>
          </a:p>
          <a:p>
            <a:pPr lvl="1"/>
            <a:r>
              <a:rPr lang="en-US" dirty="0"/>
              <a:t>Convenient interactive map visualization</a:t>
            </a:r>
          </a:p>
          <a:p>
            <a:pPr lvl="1"/>
            <a:r>
              <a:rPr lang="en-US" dirty="0"/>
              <a:t>Good documentation and examples</a:t>
            </a:r>
          </a:p>
          <a:p>
            <a:endParaRPr lang="en-US" dirty="0"/>
          </a:p>
          <a:p>
            <a:endParaRPr lang="en-US" dirty="0"/>
          </a:p>
        </p:txBody>
      </p:sp>
      <p:sp>
        <p:nvSpPr>
          <p:cNvPr id="4" name="Slide Number Placeholder 3">
            <a:extLst>
              <a:ext uri="{FF2B5EF4-FFF2-40B4-BE49-F238E27FC236}">
                <a16:creationId xmlns:a16="http://schemas.microsoft.com/office/drawing/2014/main" id="{40D517CF-B154-4CF9-BF88-AE2A0B124F88}"/>
              </a:ext>
            </a:extLst>
          </p:cNvPr>
          <p:cNvSpPr>
            <a:spLocks noGrp="1"/>
          </p:cNvSpPr>
          <p:nvPr>
            <p:ph type="sldNum" sz="quarter" idx="12"/>
          </p:nvPr>
        </p:nvSpPr>
        <p:spPr/>
        <p:txBody>
          <a:bodyPr/>
          <a:lstStyle/>
          <a:p>
            <a:fld id="{3A98EE3D-8CD1-4C3F-BD1C-C98C9596463C}" type="slidenum">
              <a:rPr lang="en-US" smtClean="0"/>
              <a:t>17</a:t>
            </a:fld>
            <a:endParaRPr lang="en-US" dirty="0"/>
          </a:p>
        </p:txBody>
      </p:sp>
      <p:sp>
        <p:nvSpPr>
          <p:cNvPr id="5" name="TextBox 4">
            <a:extLst>
              <a:ext uri="{FF2B5EF4-FFF2-40B4-BE49-F238E27FC236}">
                <a16:creationId xmlns:a16="http://schemas.microsoft.com/office/drawing/2014/main" id="{EE3173B8-F4AB-41FE-AC8B-DD806BD9BDAF}"/>
              </a:ext>
            </a:extLst>
          </p:cNvPr>
          <p:cNvSpPr txBox="1"/>
          <p:nvPr/>
        </p:nvSpPr>
        <p:spPr>
          <a:xfrm>
            <a:off x="581192" y="1333500"/>
            <a:ext cx="3305175" cy="369332"/>
          </a:xfrm>
          <a:prstGeom prst="rect">
            <a:avLst/>
          </a:prstGeom>
          <a:noFill/>
        </p:spPr>
        <p:txBody>
          <a:bodyPr wrap="square" rtlCol="0">
            <a:spAutoFit/>
          </a:bodyPr>
          <a:lstStyle/>
          <a:p>
            <a:r>
              <a:rPr lang="nl-BE" dirty="0"/>
              <a:t>WHY’S</a:t>
            </a:r>
            <a:endParaRPr lang="en-US" dirty="0"/>
          </a:p>
        </p:txBody>
      </p:sp>
    </p:spTree>
    <p:extLst>
      <p:ext uri="{BB962C8B-B14F-4D97-AF65-F5344CB8AC3E}">
        <p14:creationId xmlns:p14="http://schemas.microsoft.com/office/powerpoint/2010/main" val="191276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54" name="Freeform 384">
            <a:extLst>
              <a:ext uri="{FF2B5EF4-FFF2-40B4-BE49-F238E27FC236}">
                <a16:creationId xmlns:a16="http://schemas.microsoft.com/office/drawing/2014/main" id="{BD31BE5A-6556-6A46-B590-1E80CAFA83DC}"/>
              </a:ext>
            </a:extLst>
          </p:cNvPr>
          <p:cNvSpPr>
            <a:spLocks/>
          </p:cNvSpPr>
          <p:nvPr/>
        </p:nvSpPr>
        <p:spPr bwMode="auto">
          <a:xfrm>
            <a:off x="3490192" y="780475"/>
            <a:ext cx="6602412" cy="833437"/>
          </a:xfrm>
          <a:custGeom>
            <a:avLst/>
            <a:gdLst>
              <a:gd name="T0" fmla="*/ 2147483646 w 2995"/>
              <a:gd name="T1" fmla="*/ 2147483646 h 452"/>
              <a:gd name="T2" fmla="*/ 0 w 2995"/>
              <a:gd name="T3" fmla="*/ 2147483646 h 452"/>
              <a:gd name="T4" fmla="*/ 0 w 2995"/>
              <a:gd name="T5" fmla="*/ 2147483646 h 452"/>
              <a:gd name="T6" fmla="*/ 2147483646 w 2995"/>
              <a:gd name="T7" fmla="*/ 2147483646 h 452"/>
              <a:gd name="T8" fmla="*/ 2147483646 w 2995"/>
              <a:gd name="T9" fmla="*/ 2147483646 h 452"/>
              <a:gd name="T10" fmla="*/ 2147483646 w 2995"/>
              <a:gd name="T11" fmla="*/ 2147483646 h 45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95" h="452">
                <a:moveTo>
                  <a:pt x="2824" y="439"/>
                </a:moveTo>
                <a:cubicBezTo>
                  <a:pt x="0" y="439"/>
                  <a:pt x="0" y="439"/>
                  <a:pt x="0" y="439"/>
                </a:cubicBezTo>
                <a:cubicBezTo>
                  <a:pt x="0" y="13"/>
                  <a:pt x="0" y="13"/>
                  <a:pt x="0" y="13"/>
                </a:cubicBezTo>
                <a:cubicBezTo>
                  <a:pt x="2824" y="13"/>
                  <a:pt x="2824" y="13"/>
                  <a:pt x="2824" y="13"/>
                </a:cubicBezTo>
                <a:cubicBezTo>
                  <a:pt x="2824" y="13"/>
                  <a:pt x="2995" y="0"/>
                  <a:pt x="2995" y="226"/>
                </a:cubicBezTo>
                <a:cubicBezTo>
                  <a:pt x="2995" y="452"/>
                  <a:pt x="2824" y="439"/>
                  <a:pt x="2824" y="439"/>
                </a:cubicBezTo>
                <a:close/>
              </a:path>
            </a:pathLst>
          </a:custGeom>
          <a:solidFill>
            <a:schemeClr val="accent6">
              <a:lumMod val="75000"/>
            </a:schemeClr>
          </a:solidFill>
          <a:ln>
            <a:noFill/>
          </a:ln>
        </p:spPr>
        <p:txBody>
          <a:bodyPr/>
          <a:lstStyle/>
          <a:p>
            <a:pPr defTabSz="1217613" eaLnBrk="0" fontAlgn="base" hangingPunct="0">
              <a:spcBef>
                <a:spcPct val="0"/>
              </a:spcBef>
              <a:spcAft>
                <a:spcPct val="0"/>
              </a:spcAft>
            </a:pPr>
            <a:endParaRPr lang="nl-BE" sz="2400" dirty="0">
              <a:solidFill>
                <a:prstClr val="black"/>
              </a:solidFill>
              <a:latin typeface="Calibri" panose="020F0502020204030204" pitchFamily="34" charset="0"/>
            </a:endParaRPr>
          </a:p>
        </p:txBody>
      </p:sp>
      <p:sp>
        <p:nvSpPr>
          <p:cNvPr id="48" name="Freeform 384">
            <a:extLst>
              <a:ext uri="{FF2B5EF4-FFF2-40B4-BE49-F238E27FC236}">
                <a16:creationId xmlns:a16="http://schemas.microsoft.com/office/drawing/2014/main" id="{199A1C6D-8853-954B-A7CC-B0017CBAD297}"/>
              </a:ext>
            </a:extLst>
          </p:cNvPr>
          <p:cNvSpPr>
            <a:spLocks/>
          </p:cNvSpPr>
          <p:nvPr/>
        </p:nvSpPr>
        <p:spPr bwMode="auto">
          <a:xfrm>
            <a:off x="3490192" y="1803616"/>
            <a:ext cx="6602412" cy="833437"/>
          </a:xfrm>
          <a:custGeom>
            <a:avLst/>
            <a:gdLst>
              <a:gd name="T0" fmla="*/ 2147483646 w 2995"/>
              <a:gd name="T1" fmla="*/ 2147483646 h 452"/>
              <a:gd name="T2" fmla="*/ 0 w 2995"/>
              <a:gd name="T3" fmla="*/ 2147483646 h 452"/>
              <a:gd name="T4" fmla="*/ 0 w 2995"/>
              <a:gd name="T5" fmla="*/ 2147483646 h 452"/>
              <a:gd name="T6" fmla="*/ 2147483646 w 2995"/>
              <a:gd name="T7" fmla="*/ 2147483646 h 452"/>
              <a:gd name="T8" fmla="*/ 2147483646 w 2995"/>
              <a:gd name="T9" fmla="*/ 2147483646 h 452"/>
              <a:gd name="T10" fmla="*/ 2147483646 w 2995"/>
              <a:gd name="T11" fmla="*/ 2147483646 h 45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95" h="452">
                <a:moveTo>
                  <a:pt x="2824" y="439"/>
                </a:moveTo>
                <a:cubicBezTo>
                  <a:pt x="0" y="439"/>
                  <a:pt x="0" y="439"/>
                  <a:pt x="0" y="439"/>
                </a:cubicBezTo>
                <a:cubicBezTo>
                  <a:pt x="0" y="13"/>
                  <a:pt x="0" y="13"/>
                  <a:pt x="0" y="13"/>
                </a:cubicBezTo>
                <a:cubicBezTo>
                  <a:pt x="2824" y="13"/>
                  <a:pt x="2824" y="13"/>
                  <a:pt x="2824" y="13"/>
                </a:cubicBezTo>
                <a:cubicBezTo>
                  <a:pt x="2824" y="13"/>
                  <a:pt x="2995" y="0"/>
                  <a:pt x="2995" y="226"/>
                </a:cubicBezTo>
                <a:cubicBezTo>
                  <a:pt x="2995" y="452"/>
                  <a:pt x="2824" y="439"/>
                  <a:pt x="2824" y="439"/>
                </a:cubicBezTo>
                <a:close/>
              </a:path>
            </a:pathLst>
          </a:custGeom>
          <a:solidFill>
            <a:schemeClr val="accent5">
              <a:lumMod val="60000"/>
              <a:lumOff val="40000"/>
            </a:schemeClr>
          </a:solidFill>
          <a:ln>
            <a:noFill/>
          </a:ln>
        </p:spPr>
        <p:txBody>
          <a:bodyPr/>
          <a:lstStyle/>
          <a:p>
            <a:pPr defTabSz="1217613" eaLnBrk="0" fontAlgn="base" hangingPunct="0">
              <a:spcBef>
                <a:spcPct val="0"/>
              </a:spcBef>
              <a:spcAft>
                <a:spcPct val="0"/>
              </a:spcAft>
            </a:pPr>
            <a:endParaRPr lang="nl-BE" sz="2400" dirty="0">
              <a:solidFill>
                <a:prstClr val="black"/>
              </a:solidFill>
              <a:latin typeface="Calibri" panose="020F0502020204030204" pitchFamily="34" charset="0"/>
            </a:endParaRPr>
          </a:p>
        </p:txBody>
      </p:sp>
      <p:sp>
        <p:nvSpPr>
          <p:cNvPr id="17409" name="Freeform 384">
            <a:extLst>
              <a:ext uri="{FF2B5EF4-FFF2-40B4-BE49-F238E27FC236}">
                <a16:creationId xmlns:a16="http://schemas.microsoft.com/office/drawing/2014/main" id="{2FACB1C4-7787-DE41-8EB7-2D2155C43537}"/>
              </a:ext>
            </a:extLst>
          </p:cNvPr>
          <p:cNvSpPr>
            <a:spLocks/>
          </p:cNvSpPr>
          <p:nvPr/>
        </p:nvSpPr>
        <p:spPr bwMode="auto">
          <a:xfrm>
            <a:off x="3490192" y="2852161"/>
            <a:ext cx="6602412" cy="833437"/>
          </a:xfrm>
          <a:custGeom>
            <a:avLst/>
            <a:gdLst>
              <a:gd name="T0" fmla="*/ 2147483646 w 2995"/>
              <a:gd name="T1" fmla="*/ 2147483646 h 452"/>
              <a:gd name="T2" fmla="*/ 0 w 2995"/>
              <a:gd name="T3" fmla="*/ 2147483646 h 452"/>
              <a:gd name="T4" fmla="*/ 0 w 2995"/>
              <a:gd name="T5" fmla="*/ 2147483646 h 452"/>
              <a:gd name="T6" fmla="*/ 2147483646 w 2995"/>
              <a:gd name="T7" fmla="*/ 2147483646 h 452"/>
              <a:gd name="T8" fmla="*/ 2147483646 w 2995"/>
              <a:gd name="T9" fmla="*/ 2147483646 h 452"/>
              <a:gd name="T10" fmla="*/ 2147483646 w 2995"/>
              <a:gd name="T11" fmla="*/ 2147483646 h 45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95" h="452">
                <a:moveTo>
                  <a:pt x="2824" y="439"/>
                </a:moveTo>
                <a:cubicBezTo>
                  <a:pt x="0" y="439"/>
                  <a:pt x="0" y="439"/>
                  <a:pt x="0" y="439"/>
                </a:cubicBezTo>
                <a:cubicBezTo>
                  <a:pt x="0" y="13"/>
                  <a:pt x="0" y="13"/>
                  <a:pt x="0" y="13"/>
                </a:cubicBezTo>
                <a:cubicBezTo>
                  <a:pt x="2824" y="13"/>
                  <a:pt x="2824" y="13"/>
                  <a:pt x="2824" y="13"/>
                </a:cubicBezTo>
                <a:cubicBezTo>
                  <a:pt x="2824" y="13"/>
                  <a:pt x="2995" y="0"/>
                  <a:pt x="2995" y="226"/>
                </a:cubicBezTo>
                <a:cubicBezTo>
                  <a:pt x="2995" y="452"/>
                  <a:pt x="2824" y="439"/>
                  <a:pt x="2824" y="43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7613" eaLnBrk="0" fontAlgn="base" hangingPunct="0">
              <a:spcBef>
                <a:spcPct val="0"/>
              </a:spcBef>
              <a:spcAft>
                <a:spcPct val="0"/>
              </a:spcAft>
            </a:pPr>
            <a:endParaRPr lang="nl-BE" sz="2400" dirty="0">
              <a:solidFill>
                <a:prstClr val="black"/>
              </a:solidFill>
              <a:latin typeface="Calibri" panose="020F0502020204030204" pitchFamily="34" charset="0"/>
            </a:endParaRPr>
          </a:p>
        </p:txBody>
      </p:sp>
      <p:sp>
        <p:nvSpPr>
          <p:cNvPr id="17411" name="Freeform 396">
            <a:extLst>
              <a:ext uri="{FF2B5EF4-FFF2-40B4-BE49-F238E27FC236}">
                <a16:creationId xmlns:a16="http://schemas.microsoft.com/office/drawing/2014/main" id="{A7DC5218-E5AB-A04B-9E43-1908040D7536}"/>
              </a:ext>
            </a:extLst>
          </p:cNvPr>
          <p:cNvSpPr>
            <a:spLocks noEditPoints="1"/>
          </p:cNvSpPr>
          <p:nvPr/>
        </p:nvSpPr>
        <p:spPr bwMode="auto">
          <a:xfrm>
            <a:off x="2553568" y="2975986"/>
            <a:ext cx="395287" cy="585787"/>
          </a:xfrm>
          <a:custGeom>
            <a:avLst/>
            <a:gdLst>
              <a:gd name="T0" fmla="*/ 2147483646 w 214"/>
              <a:gd name="T1" fmla="*/ 0 h 318"/>
              <a:gd name="T2" fmla="*/ 2147483646 w 214"/>
              <a:gd name="T3" fmla="*/ 2147483646 h 318"/>
              <a:gd name="T4" fmla="*/ 2147483646 w 214"/>
              <a:gd name="T5" fmla="*/ 2147483646 h 318"/>
              <a:gd name="T6" fmla="*/ 2147483646 w 214"/>
              <a:gd name="T7" fmla="*/ 2147483646 h 318"/>
              <a:gd name="T8" fmla="*/ 2147483646 w 214"/>
              <a:gd name="T9" fmla="*/ 2147483646 h 318"/>
              <a:gd name="T10" fmla="*/ 2147483646 w 214"/>
              <a:gd name="T11" fmla="*/ 2147483646 h 318"/>
              <a:gd name="T12" fmla="*/ 2147483646 w 214"/>
              <a:gd name="T13" fmla="*/ 2147483646 h 318"/>
              <a:gd name="T14" fmla="*/ 2147483646 w 214"/>
              <a:gd name="T15" fmla="*/ 2147483646 h 318"/>
              <a:gd name="T16" fmla="*/ 2147483646 w 214"/>
              <a:gd name="T17" fmla="*/ 2147483646 h 318"/>
              <a:gd name="T18" fmla="*/ 2147483646 w 214"/>
              <a:gd name="T19" fmla="*/ 2147483646 h 318"/>
              <a:gd name="T20" fmla="*/ 2147483646 w 214"/>
              <a:gd name="T21" fmla="*/ 2147483646 h 318"/>
              <a:gd name="T22" fmla="*/ 2147483646 w 214"/>
              <a:gd name="T23" fmla="*/ 2147483646 h 318"/>
              <a:gd name="T24" fmla="*/ 2147483646 w 214"/>
              <a:gd name="T25" fmla="*/ 2147483646 h 318"/>
              <a:gd name="T26" fmla="*/ 2147483646 w 214"/>
              <a:gd name="T27" fmla="*/ 2147483646 h 318"/>
              <a:gd name="T28" fmla="*/ 2147483646 w 214"/>
              <a:gd name="T29" fmla="*/ 2147483646 h 318"/>
              <a:gd name="T30" fmla="*/ 2147483646 w 214"/>
              <a:gd name="T31" fmla="*/ 2147483646 h 318"/>
              <a:gd name="T32" fmla="*/ 2147483646 w 214"/>
              <a:gd name="T33" fmla="*/ 2147483646 h 318"/>
              <a:gd name="T34" fmla="*/ 2147483646 w 214"/>
              <a:gd name="T35" fmla="*/ 2147483646 h 318"/>
              <a:gd name="T36" fmla="*/ 2147483646 w 214"/>
              <a:gd name="T37" fmla="*/ 2147483646 h 318"/>
              <a:gd name="T38" fmla="*/ 2147483646 w 214"/>
              <a:gd name="T39" fmla="*/ 2147483646 h 318"/>
              <a:gd name="T40" fmla="*/ 2147483646 w 214"/>
              <a:gd name="T41" fmla="*/ 2147483646 h 318"/>
              <a:gd name="T42" fmla="*/ 2147483646 w 214"/>
              <a:gd name="T43" fmla="*/ 2147483646 h 318"/>
              <a:gd name="T44" fmla="*/ 2147483646 w 214"/>
              <a:gd name="T45" fmla="*/ 2147483646 h 318"/>
              <a:gd name="T46" fmla="*/ 2147483646 w 214"/>
              <a:gd name="T47" fmla="*/ 2147483646 h 318"/>
              <a:gd name="T48" fmla="*/ 2147483646 w 214"/>
              <a:gd name="T49" fmla="*/ 2147483646 h 318"/>
              <a:gd name="T50" fmla="*/ 2147483646 w 214"/>
              <a:gd name="T51" fmla="*/ 2147483646 h 318"/>
              <a:gd name="T52" fmla="*/ 2147483646 w 214"/>
              <a:gd name="T53" fmla="*/ 2147483646 h 318"/>
              <a:gd name="T54" fmla="*/ 2147483646 w 214"/>
              <a:gd name="T55" fmla="*/ 2147483646 h 318"/>
              <a:gd name="T56" fmla="*/ 2147483646 w 214"/>
              <a:gd name="T57" fmla="*/ 2147483646 h 318"/>
              <a:gd name="T58" fmla="*/ 2147483646 w 214"/>
              <a:gd name="T59" fmla="*/ 2147483646 h 318"/>
              <a:gd name="T60" fmla="*/ 2147483646 w 214"/>
              <a:gd name="T61" fmla="*/ 2147483646 h 318"/>
              <a:gd name="T62" fmla="*/ 2147483646 w 214"/>
              <a:gd name="T63" fmla="*/ 2147483646 h 318"/>
              <a:gd name="T64" fmla="*/ 2147483646 w 214"/>
              <a:gd name="T65" fmla="*/ 2147483646 h 318"/>
              <a:gd name="T66" fmla="*/ 2147483646 w 214"/>
              <a:gd name="T67" fmla="*/ 2147483646 h 31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14" h="318">
                <a:moveTo>
                  <a:pt x="213" y="107"/>
                </a:moveTo>
                <a:cubicBezTo>
                  <a:pt x="214" y="48"/>
                  <a:pt x="166" y="0"/>
                  <a:pt x="107" y="0"/>
                </a:cubicBezTo>
                <a:cubicBezTo>
                  <a:pt x="48" y="0"/>
                  <a:pt x="0" y="47"/>
                  <a:pt x="0" y="106"/>
                </a:cubicBezTo>
                <a:cubicBezTo>
                  <a:pt x="0" y="130"/>
                  <a:pt x="8" y="153"/>
                  <a:pt x="22" y="172"/>
                </a:cubicBezTo>
                <a:cubicBezTo>
                  <a:pt x="33" y="186"/>
                  <a:pt x="43" y="200"/>
                  <a:pt x="52" y="215"/>
                </a:cubicBezTo>
                <a:cubicBezTo>
                  <a:pt x="51" y="280"/>
                  <a:pt x="51" y="280"/>
                  <a:pt x="51" y="280"/>
                </a:cubicBezTo>
                <a:cubicBezTo>
                  <a:pt x="51" y="286"/>
                  <a:pt x="56" y="290"/>
                  <a:pt x="62" y="290"/>
                </a:cubicBezTo>
                <a:cubicBezTo>
                  <a:pt x="74" y="290"/>
                  <a:pt x="74" y="290"/>
                  <a:pt x="74" y="290"/>
                </a:cubicBezTo>
                <a:cubicBezTo>
                  <a:pt x="74" y="296"/>
                  <a:pt x="74" y="296"/>
                  <a:pt x="74" y="296"/>
                </a:cubicBezTo>
                <a:cubicBezTo>
                  <a:pt x="74" y="308"/>
                  <a:pt x="84" y="318"/>
                  <a:pt x="97" y="318"/>
                </a:cubicBezTo>
                <a:cubicBezTo>
                  <a:pt x="115" y="318"/>
                  <a:pt x="115" y="318"/>
                  <a:pt x="115" y="318"/>
                </a:cubicBezTo>
                <a:cubicBezTo>
                  <a:pt x="128" y="318"/>
                  <a:pt x="138" y="308"/>
                  <a:pt x="138" y="296"/>
                </a:cubicBezTo>
                <a:cubicBezTo>
                  <a:pt x="138" y="291"/>
                  <a:pt x="138" y="291"/>
                  <a:pt x="138" y="291"/>
                </a:cubicBezTo>
                <a:cubicBezTo>
                  <a:pt x="150" y="291"/>
                  <a:pt x="150" y="291"/>
                  <a:pt x="150" y="291"/>
                </a:cubicBezTo>
                <a:cubicBezTo>
                  <a:pt x="156" y="291"/>
                  <a:pt x="161" y="286"/>
                  <a:pt x="161" y="280"/>
                </a:cubicBezTo>
                <a:cubicBezTo>
                  <a:pt x="161" y="215"/>
                  <a:pt x="161" y="215"/>
                  <a:pt x="161" y="215"/>
                </a:cubicBezTo>
                <a:cubicBezTo>
                  <a:pt x="170" y="200"/>
                  <a:pt x="180" y="186"/>
                  <a:pt x="190" y="173"/>
                </a:cubicBezTo>
                <a:cubicBezTo>
                  <a:pt x="205" y="154"/>
                  <a:pt x="213" y="131"/>
                  <a:pt x="213" y="107"/>
                </a:cubicBezTo>
                <a:close/>
                <a:moveTo>
                  <a:pt x="91" y="201"/>
                </a:moveTo>
                <a:cubicBezTo>
                  <a:pt x="73" y="120"/>
                  <a:pt x="73" y="120"/>
                  <a:pt x="73" y="120"/>
                </a:cubicBezTo>
                <a:cubicBezTo>
                  <a:pt x="84" y="114"/>
                  <a:pt x="84" y="114"/>
                  <a:pt x="84" y="114"/>
                </a:cubicBezTo>
                <a:cubicBezTo>
                  <a:pt x="97" y="127"/>
                  <a:pt x="97" y="127"/>
                  <a:pt x="97" y="127"/>
                </a:cubicBezTo>
                <a:cubicBezTo>
                  <a:pt x="98" y="128"/>
                  <a:pt x="100" y="128"/>
                  <a:pt x="101" y="128"/>
                </a:cubicBezTo>
                <a:cubicBezTo>
                  <a:pt x="103" y="128"/>
                  <a:pt x="104" y="127"/>
                  <a:pt x="105" y="126"/>
                </a:cubicBezTo>
                <a:cubicBezTo>
                  <a:pt x="117" y="112"/>
                  <a:pt x="117" y="112"/>
                  <a:pt x="117" y="112"/>
                </a:cubicBezTo>
                <a:cubicBezTo>
                  <a:pt x="124" y="125"/>
                  <a:pt x="124" y="125"/>
                  <a:pt x="124" y="125"/>
                </a:cubicBezTo>
                <a:cubicBezTo>
                  <a:pt x="125" y="127"/>
                  <a:pt x="127" y="128"/>
                  <a:pt x="129" y="128"/>
                </a:cubicBezTo>
                <a:cubicBezTo>
                  <a:pt x="129" y="128"/>
                  <a:pt x="130" y="128"/>
                  <a:pt x="131" y="128"/>
                </a:cubicBezTo>
                <a:cubicBezTo>
                  <a:pt x="140" y="124"/>
                  <a:pt x="140" y="124"/>
                  <a:pt x="140" y="124"/>
                </a:cubicBezTo>
                <a:cubicBezTo>
                  <a:pt x="122" y="201"/>
                  <a:pt x="122" y="201"/>
                  <a:pt x="122" y="201"/>
                </a:cubicBezTo>
                <a:lnTo>
                  <a:pt x="91" y="201"/>
                </a:lnTo>
                <a:close/>
                <a:moveTo>
                  <a:pt x="140" y="223"/>
                </a:moveTo>
                <a:cubicBezTo>
                  <a:pt x="140" y="241"/>
                  <a:pt x="140" y="241"/>
                  <a:pt x="140" y="241"/>
                </a:cubicBezTo>
                <a:cubicBezTo>
                  <a:pt x="73" y="240"/>
                  <a:pt x="73" y="240"/>
                  <a:pt x="73" y="240"/>
                </a:cubicBezTo>
                <a:cubicBezTo>
                  <a:pt x="73" y="222"/>
                  <a:pt x="73" y="222"/>
                  <a:pt x="73" y="222"/>
                </a:cubicBezTo>
                <a:lnTo>
                  <a:pt x="140" y="223"/>
                </a:lnTo>
                <a:close/>
                <a:moveTo>
                  <a:pt x="73" y="269"/>
                </a:moveTo>
                <a:cubicBezTo>
                  <a:pt x="73" y="251"/>
                  <a:pt x="73" y="251"/>
                  <a:pt x="73" y="251"/>
                </a:cubicBezTo>
                <a:cubicBezTo>
                  <a:pt x="140" y="251"/>
                  <a:pt x="140" y="251"/>
                  <a:pt x="140" y="251"/>
                </a:cubicBezTo>
                <a:cubicBezTo>
                  <a:pt x="140" y="269"/>
                  <a:pt x="140" y="269"/>
                  <a:pt x="140" y="269"/>
                </a:cubicBezTo>
                <a:lnTo>
                  <a:pt x="73" y="269"/>
                </a:lnTo>
                <a:close/>
                <a:moveTo>
                  <a:pt x="144" y="201"/>
                </a:moveTo>
                <a:cubicBezTo>
                  <a:pt x="138" y="201"/>
                  <a:pt x="138" y="201"/>
                  <a:pt x="138" y="201"/>
                </a:cubicBezTo>
                <a:cubicBezTo>
                  <a:pt x="159" y="113"/>
                  <a:pt x="159" y="113"/>
                  <a:pt x="159" y="113"/>
                </a:cubicBezTo>
                <a:cubicBezTo>
                  <a:pt x="160" y="109"/>
                  <a:pt x="157" y="104"/>
                  <a:pt x="153" y="103"/>
                </a:cubicBezTo>
                <a:cubicBezTo>
                  <a:pt x="148" y="102"/>
                  <a:pt x="144" y="105"/>
                  <a:pt x="143" y="109"/>
                </a:cubicBezTo>
                <a:cubicBezTo>
                  <a:pt x="143" y="111"/>
                  <a:pt x="143" y="111"/>
                  <a:pt x="143" y="111"/>
                </a:cubicBezTo>
                <a:cubicBezTo>
                  <a:pt x="131" y="116"/>
                  <a:pt x="131" y="116"/>
                  <a:pt x="131" y="116"/>
                </a:cubicBezTo>
                <a:cubicBezTo>
                  <a:pt x="123" y="100"/>
                  <a:pt x="123" y="100"/>
                  <a:pt x="123" y="100"/>
                </a:cubicBezTo>
                <a:cubicBezTo>
                  <a:pt x="122" y="98"/>
                  <a:pt x="121" y="97"/>
                  <a:pt x="119" y="97"/>
                </a:cubicBezTo>
                <a:cubicBezTo>
                  <a:pt x="117" y="96"/>
                  <a:pt x="115" y="97"/>
                  <a:pt x="114" y="99"/>
                </a:cubicBezTo>
                <a:cubicBezTo>
                  <a:pt x="101" y="115"/>
                  <a:pt x="101" y="115"/>
                  <a:pt x="101" y="115"/>
                </a:cubicBezTo>
                <a:cubicBezTo>
                  <a:pt x="88" y="103"/>
                  <a:pt x="88" y="103"/>
                  <a:pt x="88" y="103"/>
                </a:cubicBezTo>
                <a:cubicBezTo>
                  <a:pt x="86" y="101"/>
                  <a:pt x="84" y="101"/>
                  <a:pt x="82" y="102"/>
                </a:cubicBezTo>
                <a:cubicBezTo>
                  <a:pt x="70" y="109"/>
                  <a:pt x="70" y="109"/>
                  <a:pt x="70" y="109"/>
                </a:cubicBezTo>
                <a:cubicBezTo>
                  <a:pt x="70" y="109"/>
                  <a:pt x="70" y="109"/>
                  <a:pt x="70" y="109"/>
                </a:cubicBezTo>
                <a:cubicBezTo>
                  <a:pt x="69" y="105"/>
                  <a:pt x="65" y="102"/>
                  <a:pt x="60" y="103"/>
                </a:cubicBezTo>
                <a:cubicBezTo>
                  <a:pt x="56" y="104"/>
                  <a:pt x="53" y="108"/>
                  <a:pt x="54" y="113"/>
                </a:cubicBezTo>
                <a:cubicBezTo>
                  <a:pt x="74" y="201"/>
                  <a:pt x="74" y="201"/>
                  <a:pt x="74" y="201"/>
                </a:cubicBezTo>
                <a:cubicBezTo>
                  <a:pt x="68" y="201"/>
                  <a:pt x="68" y="201"/>
                  <a:pt x="68" y="201"/>
                </a:cubicBezTo>
                <a:cubicBezTo>
                  <a:pt x="60" y="187"/>
                  <a:pt x="50" y="172"/>
                  <a:pt x="39" y="159"/>
                </a:cubicBezTo>
                <a:cubicBezTo>
                  <a:pt x="27" y="144"/>
                  <a:pt x="21" y="126"/>
                  <a:pt x="21" y="106"/>
                </a:cubicBezTo>
                <a:cubicBezTo>
                  <a:pt x="21" y="59"/>
                  <a:pt x="60" y="21"/>
                  <a:pt x="107" y="21"/>
                </a:cubicBezTo>
                <a:cubicBezTo>
                  <a:pt x="154" y="21"/>
                  <a:pt x="192" y="60"/>
                  <a:pt x="192" y="107"/>
                </a:cubicBezTo>
                <a:cubicBezTo>
                  <a:pt x="192" y="126"/>
                  <a:pt x="186" y="144"/>
                  <a:pt x="174" y="159"/>
                </a:cubicBezTo>
                <a:cubicBezTo>
                  <a:pt x="163" y="173"/>
                  <a:pt x="153" y="187"/>
                  <a:pt x="144" y="201"/>
                </a:cubicBezTo>
                <a:close/>
                <a:moveTo>
                  <a:pt x="144" y="201"/>
                </a:moveTo>
                <a:cubicBezTo>
                  <a:pt x="144" y="201"/>
                  <a:pt x="144" y="201"/>
                  <a:pt x="144" y="201"/>
                </a:cubicBezTo>
              </a:path>
            </a:pathLst>
          </a:custGeom>
          <a:solidFill>
            <a:srgbClr val="B8DE6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sp>
        <p:nvSpPr>
          <p:cNvPr id="17412" name="Freeform 398">
            <a:extLst>
              <a:ext uri="{FF2B5EF4-FFF2-40B4-BE49-F238E27FC236}">
                <a16:creationId xmlns:a16="http://schemas.microsoft.com/office/drawing/2014/main" id="{E529B3C3-ACE2-AE4E-BE25-E26F35516AA4}"/>
              </a:ext>
            </a:extLst>
          </p:cNvPr>
          <p:cNvSpPr>
            <a:spLocks noEditPoints="1"/>
          </p:cNvSpPr>
          <p:nvPr/>
        </p:nvSpPr>
        <p:spPr bwMode="auto">
          <a:xfrm>
            <a:off x="2563092" y="1974272"/>
            <a:ext cx="374650" cy="350838"/>
          </a:xfrm>
          <a:custGeom>
            <a:avLst/>
            <a:gdLst>
              <a:gd name="T0" fmla="*/ 2147483646 w 203"/>
              <a:gd name="T1" fmla="*/ 2147483646 h 190"/>
              <a:gd name="T2" fmla="*/ 2147483646 w 203"/>
              <a:gd name="T3" fmla="*/ 2147483646 h 190"/>
              <a:gd name="T4" fmla="*/ 2147483646 w 203"/>
              <a:gd name="T5" fmla="*/ 2147483646 h 190"/>
              <a:gd name="T6" fmla="*/ 2147483646 w 203"/>
              <a:gd name="T7" fmla="*/ 2147483646 h 190"/>
              <a:gd name="T8" fmla="*/ 2147483646 w 203"/>
              <a:gd name="T9" fmla="*/ 2147483646 h 190"/>
              <a:gd name="T10" fmla="*/ 2147483646 w 203"/>
              <a:gd name="T11" fmla="*/ 2147483646 h 190"/>
              <a:gd name="T12" fmla="*/ 2147483646 w 203"/>
              <a:gd name="T13" fmla="*/ 2147483646 h 190"/>
              <a:gd name="T14" fmla="*/ 2147483646 w 203"/>
              <a:gd name="T15" fmla="*/ 2147483646 h 190"/>
              <a:gd name="T16" fmla="*/ 2147483646 w 203"/>
              <a:gd name="T17" fmla="*/ 2147483646 h 190"/>
              <a:gd name="T18" fmla="*/ 2147483646 w 203"/>
              <a:gd name="T19" fmla="*/ 2147483646 h 190"/>
              <a:gd name="T20" fmla="*/ 2147483646 w 203"/>
              <a:gd name="T21" fmla="*/ 2147483646 h 190"/>
              <a:gd name="T22" fmla="*/ 2147483646 w 203"/>
              <a:gd name="T23" fmla="*/ 2147483646 h 190"/>
              <a:gd name="T24" fmla="*/ 2147483646 w 203"/>
              <a:gd name="T25" fmla="*/ 2147483646 h 190"/>
              <a:gd name="T26" fmla="*/ 2147483646 w 203"/>
              <a:gd name="T27" fmla="*/ 2147483646 h 190"/>
              <a:gd name="T28" fmla="*/ 2147483646 w 203"/>
              <a:gd name="T29" fmla="*/ 2147483646 h 190"/>
              <a:gd name="T30" fmla="*/ 0 w 203"/>
              <a:gd name="T31" fmla="*/ 2147483646 h 190"/>
              <a:gd name="T32" fmla="*/ 2147483646 w 203"/>
              <a:gd name="T33" fmla="*/ 2147483646 h 190"/>
              <a:gd name="T34" fmla="*/ 2147483646 w 203"/>
              <a:gd name="T35" fmla="*/ 2147483646 h 190"/>
              <a:gd name="T36" fmla="*/ 2147483646 w 203"/>
              <a:gd name="T37" fmla="*/ 2147483646 h 190"/>
              <a:gd name="T38" fmla="*/ 2147483646 w 203"/>
              <a:gd name="T39" fmla="*/ 2147483646 h 190"/>
              <a:gd name="T40" fmla="*/ 2147483646 w 203"/>
              <a:gd name="T41" fmla="*/ 2147483646 h 190"/>
              <a:gd name="T42" fmla="*/ 2147483646 w 203"/>
              <a:gd name="T43" fmla="*/ 2147483646 h 190"/>
              <a:gd name="T44" fmla="*/ 2147483646 w 203"/>
              <a:gd name="T45" fmla="*/ 2147483646 h 19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3" h="190">
                <a:moveTo>
                  <a:pt x="187" y="34"/>
                </a:moveTo>
                <a:cubicBezTo>
                  <a:pt x="179" y="21"/>
                  <a:pt x="167" y="10"/>
                  <a:pt x="154" y="2"/>
                </a:cubicBezTo>
                <a:cubicBezTo>
                  <a:pt x="151" y="0"/>
                  <a:pt x="148" y="0"/>
                  <a:pt x="146" y="2"/>
                </a:cubicBezTo>
                <a:cubicBezTo>
                  <a:pt x="143" y="3"/>
                  <a:pt x="142" y="6"/>
                  <a:pt x="142" y="9"/>
                </a:cubicBezTo>
                <a:cubicBezTo>
                  <a:pt x="142" y="25"/>
                  <a:pt x="142" y="25"/>
                  <a:pt x="142" y="25"/>
                </a:cubicBezTo>
                <a:cubicBezTo>
                  <a:pt x="142" y="28"/>
                  <a:pt x="143" y="30"/>
                  <a:pt x="145" y="31"/>
                </a:cubicBezTo>
                <a:cubicBezTo>
                  <a:pt x="163" y="45"/>
                  <a:pt x="173" y="66"/>
                  <a:pt x="173" y="89"/>
                </a:cubicBezTo>
                <a:cubicBezTo>
                  <a:pt x="173" y="128"/>
                  <a:pt x="141" y="160"/>
                  <a:pt x="102" y="160"/>
                </a:cubicBezTo>
                <a:cubicBezTo>
                  <a:pt x="62" y="160"/>
                  <a:pt x="30" y="128"/>
                  <a:pt x="30" y="89"/>
                </a:cubicBezTo>
                <a:cubicBezTo>
                  <a:pt x="30" y="66"/>
                  <a:pt x="41" y="45"/>
                  <a:pt x="58" y="31"/>
                </a:cubicBezTo>
                <a:cubicBezTo>
                  <a:pt x="60" y="30"/>
                  <a:pt x="61" y="28"/>
                  <a:pt x="61" y="25"/>
                </a:cubicBezTo>
                <a:cubicBezTo>
                  <a:pt x="61" y="9"/>
                  <a:pt x="61" y="9"/>
                  <a:pt x="61" y="9"/>
                </a:cubicBezTo>
                <a:cubicBezTo>
                  <a:pt x="61" y="6"/>
                  <a:pt x="60" y="3"/>
                  <a:pt x="57" y="2"/>
                </a:cubicBezTo>
                <a:cubicBezTo>
                  <a:pt x="55" y="0"/>
                  <a:pt x="52" y="0"/>
                  <a:pt x="49" y="2"/>
                </a:cubicBezTo>
                <a:cubicBezTo>
                  <a:pt x="36" y="10"/>
                  <a:pt x="25" y="21"/>
                  <a:pt x="16" y="34"/>
                </a:cubicBezTo>
                <a:cubicBezTo>
                  <a:pt x="6" y="50"/>
                  <a:pt x="0" y="69"/>
                  <a:pt x="0" y="89"/>
                </a:cubicBezTo>
                <a:cubicBezTo>
                  <a:pt x="0" y="116"/>
                  <a:pt x="11" y="141"/>
                  <a:pt x="30" y="160"/>
                </a:cubicBezTo>
                <a:cubicBezTo>
                  <a:pt x="49" y="179"/>
                  <a:pt x="74" y="190"/>
                  <a:pt x="102" y="190"/>
                </a:cubicBezTo>
                <a:cubicBezTo>
                  <a:pt x="129" y="190"/>
                  <a:pt x="154" y="179"/>
                  <a:pt x="173" y="160"/>
                </a:cubicBezTo>
                <a:cubicBezTo>
                  <a:pt x="192" y="141"/>
                  <a:pt x="203" y="116"/>
                  <a:pt x="203" y="89"/>
                </a:cubicBezTo>
                <a:cubicBezTo>
                  <a:pt x="203" y="69"/>
                  <a:pt x="197" y="50"/>
                  <a:pt x="187" y="34"/>
                </a:cubicBezTo>
                <a:close/>
                <a:moveTo>
                  <a:pt x="187" y="34"/>
                </a:moveTo>
                <a:cubicBezTo>
                  <a:pt x="187" y="34"/>
                  <a:pt x="187" y="34"/>
                  <a:pt x="187" y="34"/>
                </a:cubicBezTo>
              </a:path>
            </a:pathLst>
          </a:custGeom>
          <a:solidFill>
            <a:schemeClr val="accent5">
              <a:lumMod val="60000"/>
              <a:lumOff val="40000"/>
            </a:schemeClr>
          </a:solidFill>
          <a:ln>
            <a:noFill/>
          </a:ln>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sp>
        <p:nvSpPr>
          <p:cNvPr id="17413" name="Freeform 399">
            <a:extLst>
              <a:ext uri="{FF2B5EF4-FFF2-40B4-BE49-F238E27FC236}">
                <a16:creationId xmlns:a16="http://schemas.microsoft.com/office/drawing/2014/main" id="{19DC95F2-B656-C346-B92B-B4BD4E96A77D}"/>
              </a:ext>
            </a:extLst>
          </p:cNvPr>
          <p:cNvSpPr>
            <a:spLocks noEditPoints="1"/>
          </p:cNvSpPr>
          <p:nvPr/>
        </p:nvSpPr>
        <p:spPr bwMode="auto">
          <a:xfrm>
            <a:off x="2718667" y="1928235"/>
            <a:ext cx="61912" cy="227012"/>
          </a:xfrm>
          <a:custGeom>
            <a:avLst/>
            <a:gdLst>
              <a:gd name="T0" fmla="*/ 2147483646 w 33"/>
              <a:gd name="T1" fmla="*/ 2147483646 h 123"/>
              <a:gd name="T2" fmla="*/ 2147483646 w 33"/>
              <a:gd name="T3" fmla="*/ 2147483646 h 123"/>
              <a:gd name="T4" fmla="*/ 2147483646 w 33"/>
              <a:gd name="T5" fmla="*/ 2147483646 h 123"/>
              <a:gd name="T6" fmla="*/ 2147483646 w 33"/>
              <a:gd name="T7" fmla="*/ 2147483646 h 123"/>
              <a:gd name="T8" fmla="*/ 2147483646 w 33"/>
              <a:gd name="T9" fmla="*/ 0 h 123"/>
              <a:gd name="T10" fmla="*/ 2147483646 w 33"/>
              <a:gd name="T11" fmla="*/ 0 h 123"/>
              <a:gd name="T12" fmla="*/ 0 w 33"/>
              <a:gd name="T13" fmla="*/ 2147483646 h 123"/>
              <a:gd name="T14" fmla="*/ 0 w 33"/>
              <a:gd name="T15" fmla="*/ 2147483646 h 123"/>
              <a:gd name="T16" fmla="*/ 2147483646 w 33"/>
              <a:gd name="T17" fmla="*/ 2147483646 h 123"/>
              <a:gd name="T18" fmla="*/ 2147483646 w 33"/>
              <a:gd name="T19" fmla="*/ 2147483646 h 123"/>
              <a:gd name="T20" fmla="*/ 2147483646 w 33"/>
              <a:gd name="T21" fmla="*/ 2147483646 h 12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3" h="123">
                <a:moveTo>
                  <a:pt x="7" y="123"/>
                </a:moveTo>
                <a:cubicBezTo>
                  <a:pt x="26" y="123"/>
                  <a:pt x="26" y="123"/>
                  <a:pt x="26" y="123"/>
                </a:cubicBezTo>
                <a:cubicBezTo>
                  <a:pt x="30" y="123"/>
                  <a:pt x="33" y="119"/>
                  <a:pt x="33" y="115"/>
                </a:cubicBezTo>
                <a:cubicBezTo>
                  <a:pt x="33" y="7"/>
                  <a:pt x="33" y="7"/>
                  <a:pt x="33" y="7"/>
                </a:cubicBezTo>
                <a:cubicBezTo>
                  <a:pt x="33" y="3"/>
                  <a:pt x="30" y="0"/>
                  <a:pt x="26" y="0"/>
                </a:cubicBezTo>
                <a:cubicBezTo>
                  <a:pt x="7" y="0"/>
                  <a:pt x="7" y="0"/>
                  <a:pt x="7" y="0"/>
                </a:cubicBezTo>
                <a:cubicBezTo>
                  <a:pt x="3" y="0"/>
                  <a:pt x="0" y="3"/>
                  <a:pt x="0" y="7"/>
                </a:cubicBezTo>
                <a:cubicBezTo>
                  <a:pt x="0" y="115"/>
                  <a:pt x="0" y="115"/>
                  <a:pt x="0" y="115"/>
                </a:cubicBezTo>
                <a:cubicBezTo>
                  <a:pt x="0" y="119"/>
                  <a:pt x="3" y="123"/>
                  <a:pt x="7" y="123"/>
                </a:cubicBezTo>
                <a:close/>
                <a:moveTo>
                  <a:pt x="7" y="123"/>
                </a:moveTo>
                <a:cubicBezTo>
                  <a:pt x="7" y="123"/>
                  <a:pt x="7" y="123"/>
                  <a:pt x="7" y="123"/>
                </a:cubicBezTo>
              </a:path>
            </a:pathLst>
          </a:custGeom>
          <a:solidFill>
            <a:schemeClr val="accent5">
              <a:lumMod val="60000"/>
              <a:lumOff val="40000"/>
            </a:schemeClr>
          </a:solidFill>
          <a:ln>
            <a:noFill/>
          </a:ln>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grpSp>
        <p:nvGrpSpPr>
          <p:cNvPr id="17414" name="Groep 47">
            <a:extLst>
              <a:ext uri="{FF2B5EF4-FFF2-40B4-BE49-F238E27FC236}">
                <a16:creationId xmlns:a16="http://schemas.microsoft.com/office/drawing/2014/main" id="{CB8A1FDD-5C15-3B40-8AB6-569DB682FC25}"/>
              </a:ext>
            </a:extLst>
          </p:cNvPr>
          <p:cNvGrpSpPr>
            <a:grpSpLocks/>
          </p:cNvGrpSpPr>
          <p:nvPr/>
        </p:nvGrpSpPr>
        <p:grpSpPr bwMode="auto">
          <a:xfrm>
            <a:off x="2315442" y="1690110"/>
            <a:ext cx="7115175" cy="938212"/>
            <a:chOff x="2709863" y="1830389"/>
            <a:chExt cx="7115061" cy="938212"/>
          </a:xfrm>
          <a:solidFill>
            <a:schemeClr val="accent5">
              <a:lumMod val="60000"/>
              <a:lumOff val="40000"/>
            </a:schemeClr>
          </a:solidFill>
        </p:grpSpPr>
        <p:sp>
          <p:nvSpPr>
            <p:cNvPr id="50" name="TextBox 373">
              <a:extLst>
                <a:ext uri="{FF2B5EF4-FFF2-40B4-BE49-F238E27FC236}">
                  <a16:creationId xmlns:a16="http://schemas.microsoft.com/office/drawing/2014/main" id="{2B954F53-B37B-EF46-BFA0-1453A0AFF41F}"/>
                </a:ext>
              </a:extLst>
            </p:cNvPr>
            <p:cNvSpPr txBox="1">
              <a:spLocks noChangeArrowheads="1"/>
            </p:cNvSpPr>
            <p:nvPr/>
          </p:nvSpPr>
          <p:spPr bwMode="auto">
            <a:xfrm>
              <a:off x="4079853" y="2112964"/>
              <a:ext cx="5745071" cy="523875"/>
            </a:xfrm>
            <a:prstGeom prst="rect">
              <a:avLst/>
            </a:prstGeom>
            <a:grpFill/>
            <a:ln>
              <a:noFill/>
            </a:ln>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defTabSz="1217613" fontAlgn="base">
                <a:spcBef>
                  <a:spcPct val="0"/>
                </a:spcBef>
                <a:spcAft>
                  <a:spcPct val="0"/>
                </a:spcAft>
              </a:pPr>
              <a:r>
                <a:rPr lang="nl-BE" altLang="nl-BE" sz="2800" b="1" dirty="0">
                  <a:solidFill>
                    <a:prstClr val="white"/>
                  </a:solidFill>
                </a:rPr>
                <a:t>DATA CLEANING AND PREPARATION</a:t>
              </a:r>
              <a:endParaRPr lang="et-EE" altLang="nl-BE" sz="2800" b="1" dirty="0">
                <a:solidFill>
                  <a:prstClr val="white"/>
                </a:solidFill>
              </a:endParaRPr>
            </a:p>
          </p:txBody>
        </p:sp>
        <p:sp>
          <p:nvSpPr>
            <p:cNvPr id="51" name="Freeform 379">
              <a:extLst>
                <a:ext uri="{FF2B5EF4-FFF2-40B4-BE49-F238E27FC236}">
                  <a16:creationId xmlns:a16="http://schemas.microsoft.com/office/drawing/2014/main" id="{C76672EB-D646-E641-8BE7-6CEEF06C69E3}"/>
                </a:ext>
              </a:extLst>
            </p:cNvPr>
            <p:cNvSpPr>
              <a:spLocks/>
            </p:cNvSpPr>
            <p:nvPr/>
          </p:nvSpPr>
          <p:spPr bwMode="auto">
            <a:xfrm>
              <a:off x="2709863" y="1830389"/>
              <a:ext cx="868348" cy="871537"/>
            </a:xfrm>
            <a:custGeom>
              <a:avLst/>
              <a:gdLst>
                <a:gd name="T0" fmla="*/ 868363 w 471"/>
                <a:gd name="T1" fmla="*/ 871538 h 472"/>
                <a:gd name="T2" fmla="*/ 77434 w 471"/>
                <a:gd name="T3" fmla="*/ 871538 h 472"/>
                <a:gd name="T4" fmla="*/ 0 w 471"/>
                <a:gd name="T5" fmla="*/ 793986 h 472"/>
                <a:gd name="T6" fmla="*/ 0 w 471"/>
                <a:gd name="T7" fmla="*/ 77552 h 472"/>
                <a:gd name="T8" fmla="*/ 77434 w 471"/>
                <a:gd name="T9" fmla="*/ 0 h 472"/>
                <a:gd name="T10" fmla="*/ 868363 w 471"/>
                <a:gd name="T11" fmla="*/ 0 h 472"/>
                <a:gd name="T12" fmla="*/ 868363 w 471"/>
                <a:gd name="T13" fmla="*/ 871538 h 4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71" h="472">
                  <a:moveTo>
                    <a:pt x="471" y="472"/>
                  </a:moveTo>
                  <a:cubicBezTo>
                    <a:pt x="42" y="472"/>
                    <a:pt x="42" y="472"/>
                    <a:pt x="42" y="472"/>
                  </a:cubicBezTo>
                  <a:cubicBezTo>
                    <a:pt x="19" y="472"/>
                    <a:pt x="0" y="453"/>
                    <a:pt x="0" y="430"/>
                  </a:cubicBezTo>
                  <a:cubicBezTo>
                    <a:pt x="0" y="42"/>
                    <a:pt x="0" y="42"/>
                    <a:pt x="0" y="42"/>
                  </a:cubicBezTo>
                  <a:cubicBezTo>
                    <a:pt x="0" y="19"/>
                    <a:pt x="19" y="0"/>
                    <a:pt x="42" y="0"/>
                  </a:cubicBezTo>
                  <a:cubicBezTo>
                    <a:pt x="471" y="0"/>
                    <a:pt x="471" y="0"/>
                    <a:pt x="471" y="0"/>
                  </a:cubicBezTo>
                  <a:lnTo>
                    <a:pt x="471" y="472"/>
                  </a:lnTo>
                  <a:close/>
                </a:path>
              </a:pathLst>
            </a:custGeom>
            <a:grpFill/>
            <a:ln>
              <a:noFill/>
            </a:ln>
          </p:spPr>
          <p:txBody>
            <a:bodyPr/>
            <a:lstStyle/>
            <a:p>
              <a:pPr defTabSz="1218987">
                <a:defRPr/>
              </a:pPr>
              <a:endParaRPr lang="nl-BE" sz="2400">
                <a:solidFill>
                  <a:prstClr val="black"/>
                </a:solidFill>
                <a:latin typeface="Calibri"/>
              </a:endParaRPr>
            </a:p>
          </p:txBody>
        </p:sp>
        <p:sp>
          <p:nvSpPr>
            <p:cNvPr id="52" name="Freeform 391">
              <a:extLst>
                <a:ext uri="{FF2B5EF4-FFF2-40B4-BE49-F238E27FC236}">
                  <a16:creationId xmlns:a16="http://schemas.microsoft.com/office/drawing/2014/main" id="{3465DCF7-7866-8C47-820B-16112AAFA84D}"/>
                </a:ext>
              </a:extLst>
            </p:cNvPr>
            <p:cNvSpPr>
              <a:spLocks/>
            </p:cNvSpPr>
            <p:nvPr/>
          </p:nvSpPr>
          <p:spPr bwMode="auto">
            <a:xfrm>
              <a:off x="3578211" y="1833564"/>
              <a:ext cx="306383" cy="935037"/>
            </a:xfrm>
            <a:custGeom>
              <a:avLst/>
              <a:gdLst>
                <a:gd name="T0" fmla="*/ 306388 w 166"/>
                <a:gd name="T1" fmla="*/ 935038 h 508"/>
                <a:gd name="T2" fmla="*/ 0 w 166"/>
                <a:gd name="T3" fmla="*/ 866935 h 508"/>
                <a:gd name="T4" fmla="*/ 0 w 166"/>
                <a:gd name="T5" fmla="*/ 0 h 508"/>
                <a:gd name="T6" fmla="*/ 306388 w 166"/>
                <a:gd name="T7" fmla="*/ 149091 h 508"/>
                <a:gd name="T8" fmla="*/ 306388 w 166"/>
                <a:gd name="T9" fmla="*/ 935038 h 5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6" h="508">
                  <a:moveTo>
                    <a:pt x="166" y="508"/>
                  </a:moveTo>
                  <a:cubicBezTo>
                    <a:pt x="111" y="496"/>
                    <a:pt x="56" y="483"/>
                    <a:pt x="0" y="471"/>
                  </a:cubicBezTo>
                  <a:cubicBezTo>
                    <a:pt x="0" y="314"/>
                    <a:pt x="0" y="157"/>
                    <a:pt x="0" y="0"/>
                  </a:cubicBezTo>
                  <a:cubicBezTo>
                    <a:pt x="56" y="27"/>
                    <a:pt x="111" y="54"/>
                    <a:pt x="166" y="81"/>
                  </a:cubicBezTo>
                  <a:cubicBezTo>
                    <a:pt x="166" y="223"/>
                    <a:pt x="166" y="366"/>
                    <a:pt x="166" y="508"/>
                  </a:cubicBezTo>
                  <a:close/>
                </a:path>
              </a:pathLst>
            </a:custGeom>
            <a:solidFill>
              <a:schemeClr val="accent5">
                <a:lumMod val="75000"/>
              </a:schemeClr>
            </a:solidFill>
            <a:ln>
              <a:noFill/>
            </a:ln>
          </p:spPr>
          <p:txBody>
            <a:bodyPr/>
            <a:lstStyle/>
            <a:p>
              <a:pPr defTabSz="1218987">
                <a:defRPr/>
              </a:pPr>
              <a:endParaRPr lang="nl-BE" sz="2400" dirty="0">
                <a:solidFill>
                  <a:prstClr val="black"/>
                </a:solidFill>
                <a:latin typeface="Calibri"/>
              </a:endParaRPr>
            </a:p>
          </p:txBody>
        </p:sp>
        <p:sp>
          <p:nvSpPr>
            <p:cNvPr id="53" name="Rectangle 405">
              <a:extLst>
                <a:ext uri="{FF2B5EF4-FFF2-40B4-BE49-F238E27FC236}">
                  <a16:creationId xmlns:a16="http://schemas.microsoft.com/office/drawing/2014/main" id="{7904BDE2-BD57-7C48-A79E-6111E5D6F75D}"/>
                </a:ext>
              </a:extLst>
            </p:cNvPr>
            <p:cNvSpPr>
              <a:spLocks noChangeArrowheads="1"/>
            </p:cNvSpPr>
            <p:nvPr/>
          </p:nvSpPr>
          <p:spPr bwMode="auto">
            <a:xfrm>
              <a:off x="2867022" y="1965326"/>
              <a:ext cx="711189" cy="692150"/>
            </a:xfrm>
            <a:prstGeom prst="rect">
              <a:avLst/>
            </a:prstGeom>
            <a:grpFill/>
            <a:ln>
              <a:noFill/>
            </a:ln>
          </p:spPr>
          <p:txBody>
            <a:bodyPr lIns="0" tIns="0" rIns="0" bIns="0">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defTabSz="1218987" eaLnBrk="1" hangingPunct="1">
                <a:defRPr/>
              </a:pPr>
              <a:r>
                <a:rPr lang="et-EE" altLang="nl-BE" sz="4500" dirty="0">
                  <a:solidFill>
                    <a:srgbClr val="F2F2F2"/>
                  </a:solidFill>
                  <a:latin typeface="Myriad Pro" pitchFamily="34" charset="0"/>
                </a:rPr>
                <a:t>02</a:t>
              </a:r>
              <a:endParaRPr lang="et-EE" altLang="nl-BE" sz="4500" dirty="0">
                <a:solidFill>
                  <a:prstClr val="black"/>
                </a:solidFill>
              </a:endParaRPr>
            </a:p>
          </p:txBody>
        </p:sp>
      </p:grpSp>
      <p:grpSp>
        <p:nvGrpSpPr>
          <p:cNvPr id="17415" name="Groep 53">
            <a:extLst>
              <a:ext uri="{FF2B5EF4-FFF2-40B4-BE49-F238E27FC236}">
                <a16:creationId xmlns:a16="http://schemas.microsoft.com/office/drawing/2014/main" id="{EC45EAE9-0132-564E-BB1D-678729E2D018}"/>
              </a:ext>
            </a:extLst>
          </p:cNvPr>
          <p:cNvGrpSpPr>
            <a:grpSpLocks/>
          </p:cNvGrpSpPr>
          <p:nvPr/>
        </p:nvGrpSpPr>
        <p:grpSpPr bwMode="auto">
          <a:xfrm>
            <a:off x="2315442" y="2833110"/>
            <a:ext cx="6076950" cy="869950"/>
            <a:chOff x="2709865" y="2973388"/>
            <a:chExt cx="6076112" cy="869950"/>
          </a:xfrm>
        </p:grpSpPr>
        <p:sp>
          <p:nvSpPr>
            <p:cNvPr id="17426" name="TextBox 374">
              <a:extLst>
                <a:ext uri="{FF2B5EF4-FFF2-40B4-BE49-F238E27FC236}">
                  <a16:creationId xmlns:a16="http://schemas.microsoft.com/office/drawing/2014/main" id="{77D55AEB-7E32-574C-ADBE-C342193A67B3}"/>
                </a:ext>
              </a:extLst>
            </p:cNvPr>
            <p:cNvSpPr txBox="1">
              <a:spLocks noChangeArrowheads="1"/>
            </p:cNvSpPr>
            <p:nvPr/>
          </p:nvSpPr>
          <p:spPr bwMode="auto">
            <a:xfrm>
              <a:off x="4079210" y="3163576"/>
              <a:ext cx="470676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Calibri" panose="020F0502020204030204" pitchFamily="34" charset="0"/>
                </a:defRPr>
              </a:lvl1pPr>
              <a:lvl2pPr marL="742950" indent="-285750">
                <a:defRPr sz="2400">
                  <a:solidFill>
                    <a:schemeClr val="tx1"/>
                  </a:solidFill>
                  <a:latin typeface="Calibri" panose="020F0502020204030204" pitchFamily="34" charset="0"/>
                </a:defRPr>
              </a:lvl2pPr>
              <a:lvl3pPr marL="1143000" indent="-228600">
                <a:defRPr sz="2400">
                  <a:solidFill>
                    <a:schemeClr val="tx1"/>
                  </a:solidFill>
                  <a:latin typeface="Calibri" panose="020F0502020204030204" pitchFamily="34" charset="0"/>
                </a:defRPr>
              </a:lvl3pPr>
              <a:lvl4pPr marL="1600200" indent="-228600">
                <a:defRPr sz="2400">
                  <a:solidFill>
                    <a:schemeClr val="tx1"/>
                  </a:solidFill>
                  <a:latin typeface="Calibri" panose="020F0502020204030204" pitchFamily="34" charset="0"/>
                </a:defRPr>
              </a:lvl4pPr>
              <a:lvl5pPr marL="2057400" indent="-228600">
                <a:defRPr sz="2400">
                  <a:solidFill>
                    <a:schemeClr val="tx1"/>
                  </a:solidFill>
                  <a:latin typeface="Calibri" panose="020F0502020204030204" pitchFamily="34" charset="0"/>
                </a:defRPr>
              </a:lvl5pPr>
              <a:lvl6pPr marL="2514600" indent="-228600" defTabSz="1217613" eaLnBrk="0" fontAlgn="base" hangingPunct="0">
                <a:spcBef>
                  <a:spcPct val="0"/>
                </a:spcBef>
                <a:spcAft>
                  <a:spcPct val="0"/>
                </a:spcAft>
                <a:defRPr sz="2400">
                  <a:solidFill>
                    <a:schemeClr val="tx1"/>
                  </a:solidFill>
                  <a:latin typeface="Calibri" panose="020F0502020204030204" pitchFamily="34" charset="0"/>
                </a:defRPr>
              </a:lvl6pPr>
              <a:lvl7pPr marL="2971800" indent="-228600" defTabSz="1217613" eaLnBrk="0" fontAlgn="base" hangingPunct="0">
                <a:spcBef>
                  <a:spcPct val="0"/>
                </a:spcBef>
                <a:spcAft>
                  <a:spcPct val="0"/>
                </a:spcAft>
                <a:defRPr sz="2400">
                  <a:solidFill>
                    <a:schemeClr val="tx1"/>
                  </a:solidFill>
                  <a:latin typeface="Calibri" panose="020F0502020204030204" pitchFamily="34" charset="0"/>
                </a:defRPr>
              </a:lvl7pPr>
              <a:lvl8pPr marL="3429000" indent="-228600" defTabSz="1217613" eaLnBrk="0" fontAlgn="base" hangingPunct="0">
                <a:spcBef>
                  <a:spcPct val="0"/>
                </a:spcBef>
                <a:spcAft>
                  <a:spcPct val="0"/>
                </a:spcAft>
                <a:defRPr sz="2400">
                  <a:solidFill>
                    <a:schemeClr val="tx1"/>
                  </a:solidFill>
                  <a:latin typeface="Calibri" panose="020F0502020204030204" pitchFamily="34" charset="0"/>
                </a:defRPr>
              </a:lvl8pPr>
              <a:lvl9pPr marL="3886200" indent="-228600" defTabSz="1217613" eaLnBrk="0" fontAlgn="base" hangingPunct="0">
                <a:spcBef>
                  <a:spcPct val="0"/>
                </a:spcBef>
                <a:spcAft>
                  <a:spcPct val="0"/>
                </a:spcAft>
                <a:defRPr sz="2400">
                  <a:solidFill>
                    <a:schemeClr val="tx1"/>
                  </a:solidFill>
                  <a:latin typeface="Calibri" panose="020F0502020204030204" pitchFamily="34" charset="0"/>
                </a:defRPr>
              </a:lvl9pPr>
            </a:lstStyle>
            <a:p>
              <a:pPr defTabSz="1217613" fontAlgn="base">
                <a:spcBef>
                  <a:spcPct val="0"/>
                </a:spcBef>
                <a:spcAft>
                  <a:spcPct val="0"/>
                </a:spcAft>
              </a:pPr>
              <a:r>
                <a:rPr lang="nl-BE" altLang="nl-BE" sz="2800" b="1" dirty="0">
                  <a:solidFill>
                    <a:prstClr val="white"/>
                  </a:solidFill>
                  <a:cs typeface="Arial" panose="020B0604020202020204" pitchFamily="34" charset="0"/>
                </a:rPr>
                <a:t>DESCRIPTIVE ANALYSIS</a:t>
              </a:r>
              <a:endParaRPr lang="et-EE" altLang="nl-BE" sz="2800" b="1" dirty="0">
                <a:solidFill>
                  <a:prstClr val="white"/>
                </a:solidFill>
                <a:cs typeface="Arial" panose="020B0604020202020204" pitchFamily="34" charset="0"/>
              </a:endParaRPr>
            </a:p>
          </p:txBody>
        </p:sp>
        <p:sp>
          <p:nvSpPr>
            <p:cNvPr id="17427" name="Freeform 382">
              <a:extLst>
                <a:ext uri="{FF2B5EF4-FFF2-40B4-BE49-F238E27FC236}">
                  <a16:creationId xmlns:a16="http://schemas.microsoft.com/office/drawing/2014/main" id="{43F778CE-8AA7-A84B-9E61-6628D76D7A73}"/>
                </a:ext>
              </a:extLst>
            </p:cNvPr>
            <p:cNvSpPr>
              <a:spLocks/>
            </p:cNvSpPr>
            <p:nvPr/>
          </p:nvSpPr>
          <p:spPr bwMode="auto">
            <a:xfrm>
              <a:off x="2709865" y="2973388"/>
              <a:ext cx="868363" cy="869950"/>
            </a:xfrm>
            <a:custGeom>
              <a:avLst/>
              <a:gdLst>
                <a:gd name="T0" fmla="*/ 2147483646 w 471"/>
                <a:gd name="T1" fmla="*/ 2147483646 h 472"/>
                <a:gd name="T2" fmla="*/ 2147483646 w 471"/>
                <a:gd name="T3" fmla="*/ 2147483646 h 472"/>
                <a:gd name="T4" fmla="*/ 0 w 471"/>
                <a:gd name="T5" fmla="*/ 2147483646 h 472"/>
                <a:gd name="T6" fmla="*/ 0 w 471"/>
                <a:gd name="T7" fmla="*/ 2147483646 h 472"/>
                <a:gd name="T8" fmla="*/ 2147483646 w 471"/>
                <a:gd name="T9" fmla="*/ 0 h 472"/>
                <a:gd name="T10" fmla="*/ 2147483646 w 471"/>
                <a:gd name="T11" fmla="*/ 0 h 472"/>
                <a:gd name="T12" fmla="*/ 2147483646 w 471"/>
                <a:gd name="T13" fmla="*/ 2147483646 h 4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71" h="472">
                  <a:moveTo>
                    <a:pt x="471" y="472"/>
                  </a:moveTo>
                  <a:cubicBezTo>
                    <a:pt x="42" y="472"/>
                    <a:pt x="42" y="472"/>
                    <a:pt x="42" y="472"/>
                  </a:cubicBezTo>
                  <a:cubicBezTo>
                    <a:pt x="19" y="472"/>
                    <a:pt x="0" y="453"/>
                    <a:pt x="0" y="430"/>
                  </a:cubicBezTo>
                  <a:cubicBezTo>
                    <a:pt x="0" y="42"/>
                    <a:pt x="0" y="42"/>
                    <a:pt x="0" y="42"/>
                  </a:cubicBezTo>
                  <a:cubicBezTo>
                    <a:pt x="0" y="19"/>
                    <a:pt x="19" y="0"/>
                    <a:pt x="42" y="0"/>
                  </a:cubicBezTo>
                  <a:cubicBezTo>
                    <a:pt x="471" y="0"/>
                    <a:pt x="471" y="0"/>
                    <a:pt x="471" y="0"/>
                  </a:cubicBezTo>
                  <a:lnTo>
                    <a:pt x="471" y="47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sp>
          <p:nvSpPr>
            <p:cNvPr id="57" name="Freeform 392">
              <a:extLst>
                <a:ext uri="{FF2B5EF4-FFF2-40B4-BE49-F238E27FC236}">
                  <a16:creationId xmlns:a16="http://schemas.microsoft.com/office/drawing/2014/main" id="{106E1E00-7C8A-7D41-8A06-7D896F708F7B}"/>
                </a:ext>
              </a:extLst>
            </p:cNvPr>
            <p:cNvSpPr>
              <a:spLocks/>
            </p:cNvSpPr>
            <p:nvPr/>
          </p:nvSpPr>
          <p:spPr bwMode="auto">
            <a:xfrm>
              <a:off x="3578106" y="2973388"/>
              <a:ext cx="306346" cy="869950"/>
            </a:xfrm>
            <a:custGeom>
              <a:avLst/>
              <a:gdLst>
                <a:gd name="T0" fmla="*/ 306388 w 166"/>
                <a:gd name="T1" fmla="*/ 827558 h 472"/>
                <a:gd name="T2" fmla="*/ 0 w 166"/>
                <a:gd name="T3" fmla="*/ 869950 h 472"/>
                <a:gd name="T4" fmla="*/ 0 w 166"/>
                <a:gd name="T5" fmla="*/ 0 h 472"/>
                <a:gd name="T6" fmla="*/ 306388 w 166"/>
                <a:gd name="T7" fmla="*/ 42392 h 472"/>
                <a:gd name="T8" fmla="*/ 306388 w 166"/>
                <a:gd name="T9" fmla="*/ 827558 h 47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6" h="472">
                  <a:moveTo>
                    <a:pt x="166" y="449"/>
                  </a:moveTo>
                  <a:cubicBezTo>
                    <a:pt x="111" y="457"/>
                    <a:pt x="56" y="464"/>
                    <a:pt x="0" y="472"/>
                  </a:cubicBezTo>
                  <a:cubicBezTo>
                    <a:pt x="0" y="315"/>
                    <a:pt x="0" y="157"/>
                    <a:pt x="0" y="0"/>
                  </a:cubicBezTo>
                  <a:cubicBezTo>
                    <a:pt x="56" y="8"/>
                    <a:pt x="111" y="15"/>
                    <a:pt x="166" y="23"/>
                  </a:cubicBezTo>
                  <a:cubicBezTo>
                    <a:pt x="166" y="165"/>
                    <a:pt x="166" y="307"/>
                    <a:pt x="166" y="449"/>
                  </a:cubicBezTo>
                  <a:close/>
                </a:path>
              </a:pathLst>
            </a:custGeom>
            <a:solidFill>
              <a:schemeClr val="accent2">
                <a:lumMod val="75000"/>
              </a:schemeClr>
            </a:solidFill>
            <a:ln>
              <a:noFill/>
            </a:ln>
          </p:spPr>
          <p:txBody>
            <a:bodyPr/>
            <a:lstStyle/>
            <a:p>
              <a:pPr defTabSz="1218987">
                <a:defRPr/>
              </a:pPr>
              <a:endParaRPr lang="nl-BE" sz="2400">
                <a:solidFill>
                  <a:srgbClr val="ABC4A7">
                    <a:lumMod val="75000"/>
                  </a:srgbClr>
                </a:solidFill>
                <a:latin typeface="Calibri"/>
              </a:endParaRPr>
            </a:p>
          </p:txBody>
        </p:sp>
        <p:sp>
          <p:nvSpPr>
            <p:cNvPr id="17429" name="Rectangle 406">
              <a:extLst>
                <a:ext uri="{FF2B5EF4-FFF2-40B4-BE49-F238E27FC236}">
                  <a16:creationId xmlns:a16="http://schemas.microsoft.com/office/drawing/2014/main" id="{6717588B-810D-3749-9280-F441CC840D89}"/>
                </a:ext>
              </a:extLst>
            </p:cNvPr>
            <p:cNvSpPr>
              <a:spLocks noChangeArrowheads="1"/>
            </p:cNvSpPr>
            <p:nvPr/>
          </p:nvSpPr>
          <p:spPr bwMode="auto">
            <a:xfrm>
              <a:off x="2854766" y="3116264"/>
              <a:ext cx="723459" cy="692497"/>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Calibri" panose="020F0502020204030204" pitchFamily="34" charset="0"/>
                </a:defRPr>
              </a:lvl1pPr>
              <a:lvl2pPr marL="742950" indent="-285750">
                <a:defRPr sz="2400">
                  <a:solidFill>
                    <a:schemeClr val="tx1"/>
                  </a:solidFill>
                  <a:latin typeface="Calibri" panose="020F0502020204030204" pitchFamily="34" charset="0"/>
                </a:defRPr>
              </a:lvl2pPr>
              <a:lvl3pPr marL="1143000" indent="-228600">
                <a:defRPr sz="2400">
                  <a:solidFill>
                    <a:schemeClr val="tx1"/>
                  </a:solidFill>
                  <a:latin typeface="Calibri" panose="020F0502020204030204" pitchFamily="34" charset="0"/>
                </a:defRPr>
              </a:lvl3pPr>
              <a:lvl4pPr marL="1600200" indent="-228600">
                <a:defRPr sz="2400">
                  <a:solidFill>
                    <a:schemeClr val="tx1"/>
                  </a:solidFill>
                  <a:latin typeface="Calibri" panose="020F0502020204030204" pitchFamily="34" charset="0"/>
                </a:defRPr>
              </a:lvl4pPr>
              <a:lvl5pPr marL="2057400" indent="-228600">
                <a:defRPr sz="2400">
                  <a:solidFill>
                    <a:schemeClr val="tx1"/>
                  </a:solidFill>
                  <a:latin typeface="Calibri" panose="020F0502020204030204" pitchFamily="34" charset="0"/>
                </a:defRPr>
              </a:lvl5pPr>
              <a:lvl6pPr marL="2514600" indent="-228600" defTabSz="1217613" eaLnBrk="0" fontAlgn="base" hangingPunct="0">
                <a:spcBef>
                  <a:spcPct val="0"/>
                </a:spcBef>
                <a:spcAft>
                  <a:spcPct val="0"/>
                </a:spcAft>
                <a:defRPr sz="2400">
                  <a:solidFill>
                    <a:schemeClr val="tx1"/>
                  </a:solidFill>
                  <a:latin typeface="Calibri" panose="020F0502020204030204" pitchFamily="34" charset="0"/>
                </a:defRPr>
              </a:lvl6pPr>
              <a:lvl7pPr marL="2971800" indent="-228600" defTabSz="1217613" eaLnBrk="0" fontAlgn="base" hangingPunct="0">
                <a:spcBef>
                  <a:spcPct val="0"/>
                </a:spcBef>
                <a:spcAft>
                  <a:spcPct val="0"/>
                </a:spcAft>
                <a:defRPr sz="2400">
                  <a:solidFill>
                    <a:schemeClr val="tx1"/>
                  </a:solidFill>
                  <a:latin typeface="Calibri" panose="020F0502020204030204" pitchFamily="34" charset="0"/>
                </a:defRPr>
              </a:lvl7pPr>
              <a:lvl8pPr marL="3429000" indent="-228600" defTabSz="1217613" eaLnBrk="0" fontAlgn="base" hangingPunct="0">
                <a:spcBef>
                  <a:spcPct val="0"/>
                </a:spcBef>
                <a:spcAft>
                  <a:spcPct val="0"/>
                </a:spcAft>
                <a:defRPr sz="2400">
                  <a:solidFill>
                    <a:schemeClr val="tx1"/>
                  </a:solidFill>
                  <a:latin typeface="Calibri" panose="020F0502020204030204" pitchFamily="34" charset="0"/>
                </a:defRPr>
              </a:lvl8pPr>
              <a:lvl9pPr marL="3886200" indent="-228600" defTabSz="1217613" eaLnBrk="0" fontAlgn="base" hangingPunct="0">
                <a:spcBef>
                  <a:spcPct val="0"/>
                </a:spcBef>
                <a:spcAft>
                  <a:spcPct val="0"/>
                </a:spcAft>
                <a:defRPr sz="2400">
                  <a:solidFill>
                    <a:schemeClr val="tx1"/>
                  </a:solidFill>
                  <a:latin typeface="Calibri" panose="020F0502020204030204" pitchFamily="34" charset="0"/>
                </a:defRPr>
              </a:lvl9pPr>
            </a:lstStyle>
            <a:p>
              <a:pPr defTabSz="1217613" fontAlgn="base">
                <a:spcBef>
                  <a:spcPct val="0"/>
                </a:spcBef>
                <a:spcAft>
                  <a:spcPct val="0"/>
                </a:spcAft>
              </a:pPr>
              <a:r>
                <a:rPr lang="et-EE" altLang="nl-BE" sz="4500" dirty="0">
                  <a:solidFill>
                    <a:srgbClr val="F2F2F2"/>
                  </a:solidFill>
                  <a:latin typeface="Myriad Pro"/>
                  <a:cs typeface="Arial" panose="020B0604020202020204" pitchFamily="34" charset="0"/>
                </a:rPr>
                <a:t>03</a:t>
              </a:r>
              <a:endParaRPr lang="et-EE" altLang="nl-BE" sz="4500" dirty="0">
                <a:solidFill>
                  <a:prstClr val="black"/>
                </a:solidFill>
                <a:cs typeface="Arial" panose="020B0604020202020204" pitchFamily="34" charset="0"/>
              </a:endParaRPr>
            </a:p>
          </p:txBody>
        </p:sp>
      </p:grpSp>
      <p:sp>
        <p:nvSpPr>
          <p:cNvPr id="17419" name="Freeform 401">
            <a:extLst>
              <a:ext uri="{FF2B5EF4-FFF2-40B4-BE49-F238E27FC236}">
                <a16:creationId xmlns:a16="http://schemas.microsoft.com/office/drawing/2014/main" id="{28AF2E5C-6391-3A44-B88B-21B792410E45}"/>
              </a:ext>
            </a:extLst>
          </p:cNvPr>
          <p:cNvSpPr>
            <a:spLocks noEditPoints="1"/>
          </p:cNvSpPr>
          <p:nvPr/>
        </p:nvSpPr>
        <p:spPr bwMode="auto">
          <a:xfrm>
            <a:off x="2517083" y="751899"/>
            <a:ext cx="276263" cy="277813"/>
          </a:xfrm>
          <a:custGeom>
            <a:avLst/>
            <a:gdLst>
              <a:gd name="T0" fmla="*/ 2147483646 w 150"/>
              <a:gd name="T1" fmla="*/ 2147483646 h 150"/>
              <a:gd name="T2" fmla="*/ 2147483646 w 150"/>
              <a:gd name="T3" fmla="*/ 2147483646 h 150"/>
              <a:gd name="T4" fmla="*/ 2147483646 w 150"/>
              <a:gd name="T5" fmla="*/ 2147483646 h 150"/>
              <a:gd name="T6" fmla="*/ 2147483646 w 150"/>
              <a:gd name="T7" fmla="*/ 2147483646 h 150"/>
              <a:gd name="T8" fmla="*/ 2147483646 w 150"/>
              <a:gd name="T9" fmla="*/ 2147483646 h 150"/>
              <a:gd name="T10" fmla="*/ 2147483646 w 150"/>
              <a:gd name="T11" fmla="*/ 2147483646 h 150"/>
              <a:gd name="T12" fmla="*/ 2147483646 w 150"/>
              <a:gd name="T13" fmla="*/ 2147483646 h 150"/>
              <a:gd name="T14" fmla="*/ 2147483646 w 150"/>
              <a:gd name="T15" fmla="*/ 2147483646 h 150"/>
              <a:gd name="T16" fmla="*/ 2147483646 w 150"/>
              <a:gd name="T17" fmla="*/ 2147483646 h 150"/>
              <a:gd name="T18" fmla="*/ 2147483646 w 150"/>
              <a:gd name="T19" fmla="*/ 2147483646 h 150"/>
              <a:gd name="T20" fmla="*/ 2147483646 w 150"/>
              <a:gd name="T21" fmla="*/ 2147483646 h 150"/>
              <a:gd name="T22" fmla="*/ 2147483646 w 150"/>
              <a:gd name="T23" fmla="*/ 2147483646 h 150"/>
              <a:gd name="T24" fmla="*/ 2147483646 w 150"/>
              <a:gd name="T25" fmla="*/ 2147483646 h 150"/>
              <a:gd name="T26" fmla="*/ 2147483646 w 150"/>
              <a:gd name="T27" fmla="*/ 2147483646 h 150"/>
              <a:gd name="T28" fmla="*/ 2147483646 w 150"/>
              <a:gd name="T29" fmla="*/ 2147483646 h 150"/>
              <a:gd name="T30" fmla="*/ 2147483646 w 150"/>
              <a:gd name="T31" fmla="*/ 2147483646 h 150"/>
              <a:gd name="T32" fmla="*/ 2147483646 w 150"/>
              <a:gd name="T33" fmla="*/ 2147483646 h 150"/>
              <a:gd name="T34" fmla="*/ 2147483646 w 150"/>
              <a:gd name="T35" fmla="*/ 2147483646 h 150"/>
              <a:gd name="T36" fmla="*/ 2147483646 w 150"/>
              <a:gd name="T37" fmla="*/ 2147483646 h 150"/>
              <a:gd name="T38" fmla="*/ 2147483646 w 150"/>
              <a:gd name="T39" fmla="*/ 2147483646 h 150"/>
              <a:gd name="T40" fmla="*/ 2147483646 w 150"/>
              <a:gd name="T41" fmla="*/ 2147483646 h 150"/>
              <a:gd name="T42" fmla="*/ 2147483646 w 150"/>
              <a:gd name="T43" fmla="*/ 2147483646 h 150"/>
              <a:gd name="T44" fmla="*/ 2147483646 w 150"/>
              <a:gd name="T45" fmla="*/ 2147483646 h 150"/>
              <a:gd name="T46" fmla="*/ 2147483646 w 150"/>
              <a:gd name="T47" fmla="*/ 2147483646 h 150"/>
              <a:gd name="T48" fmla="*/ 2147483646 w 150"/>
              <a:gd name="T49" fmla="*/ 2147483646 h 150"/>
              <a:gd name="T50" fmla="*/ 2147483646 w 150"/>
              <a:gd name="T51" fmla="*/ 2147483646 h 150"/>
              <a:gd name="T52" fmla="*/ 2147483646 w 150"/>
              <a:gd name="T53" fmla="*/ 2147483646 h 150"/>
              <a:gd name="T54" fmla="*/ 2147483646 w 150"/>
              <a:gd name="T55" fmla="*/ 2147483646 h 150"/>
              <a:gd name="T56" fmla="*/ 2147483646 w 150"/>
              <a:gd name="T57" fmla="*/ 2147483646 h 150"/>
              <a:gd name="T58" fmla="*/ 2147483646 w 150"/>
              <a:gd name="T59" fmla="*/ 2147483646 h 150"/>
              <a:gd name="T60" fmla="*/ 2147483646 w 150"/>
              <a:gd name="T61" fmla="*/ 2147483646 h 150"/>
              <a:gd name="T62" fmla="*/ 2147483646 w 150"/>
              <a:gd name="T63" fmla="*/ 2147483646 h 150"/>
              <a:gd name="T64" fmla="*/ 2147483646 w 150"/>
              <a:gd name="T65" fmla="*/ 2147483646 h 150"/>
              <a:gd name="T66" fmla="*/ 2147483646 w 150"/>
              <a:gd name="T67" fmla="*/ 0 h 150"/>
              <a:gd name="T68" fmla="*/ 2147483646 w 150"/>
              <a:gd name="T69" fmla="*/ 0 h 150"/>
              <a:gd name="T70" fmla="*/ 2147483646 w 150"/>
              <a:gd name="T71" fmla="*/ 2147483646 h 150"/>
              <a:gd name="T72" fmla="*/ 2147483646 w 150"/>
              <a:gd name="T73" fmla="*/ 2147483646 h 150"/>
              <a:gd name="T74" fmla="*/ 2147483646 w 150"/>
              <a:gd name="T75" fmla="*/ 2147483646 h 150"/>
              <a:gd name="T76" fmla="*/ 2147483646 w 150"/>
              <a:gd name="T77" fmla="*/ 2147483646 h 150"/>
              <a:gd name="T78" fmla="*/ 2147483646 w 150"/>
              <a:gd name="T79" fmla="*/ 2147483646 h 150"/>
              <a:gd name="T80" fmla="*/ 2147483646 w 150"/>
              <a:gd name="T81" fmla="*/ 2147483646 h 150"/>
              <a:gd name="T82" fmla="*/ 2147483646 w 150"/>
              <a:gd name="T83" fmla="*/ 2147483646 h 150"/>
              <a:gd name="T84" fmla="*/ 2147483646 w 150"/>
              <a:gd name="T85" fmla="*/ 2147483646 h 150"/>
              <a:gd name="T86" fmla="*/ 2147483646 w 150"/>
              <a:gd name="T87" fmla="*/ 2147483646 h 150"/>
              <a:gd name="T88" fmla="*/ 2147483646 w 150"/>
              <a:gd name="T89" fmla="*/ 2147483646 h 150"/>
              <a:gd name="T90" fmla="*/ 0 w 150"/>
              <a:gd name="T91" fmla="*/ 2147483646 h 150"/>
              <a:gd name="T92" fmla="*/ 0 w 150"/>
              <a:gd name="T93" fmla="*/ 2147483646 h 150"/>
              <a:gd name="T94" fmla="*/ 2147483646 w 150"/>
              <a:gd name="T95" fmla="*/ 2147483646 h 150"/>
              <a:gd name="T96" fmla="*/ 2147483646 w 150"/>
              <a:gd name="T97" fmla="*/ 2147483646 h 150"/>
              <a:gd name="T98" fmla="*/ 2147483646 w 150"/>
              <a:gd name="T99" fmla="*/ 2147483646 h 150"/>
              <a:gd name="T100" fmla="*/ 2147483646 w 150"/>
              <a:gd name="T101" fmla="*/ 2147483646 h 150"/>
              <a:gd name="T102" fmla="*/ 2147483646 w 150"/>
              <a:gd name="T103" fmla="*/ 2147483646 h 150"/>
              <a:gd name="T104" fmla="*/ 2147483646 w 150"/>
              <a:gd name="T105" fmla="*/ 2147483646 h 150"/>
              <a:gd name="T106" fmla="*/ 2147483646 w 150"/>
              <a:gd name="T107" fmla="*/ 2147483646 h 150"/>
              <a:gd name="T108" fmla="*/ 2147483646 w 150"/>
              <a:gd name="T109" fmla="*/ 2147483646 h 150"/>
              <a:gd name="T110" fmla="*/ 2147483646 w 150"/>
              <a:gd name="T111" fmla="*/ 2147483646 h 15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0" h="150">
                <a:moveTo>
                  <a:pt x="16" y="92"/>
                </a:moveTo>
                <a:cubicBezTo>
                  <a:pt x="18" y="96"/>
                  <a:pt x="20" y="101"/>
                  <a:pt x="22" y="105"/>
                </a:cubicBezTo>
                <a:cubicBezTo>
                  <a:pt x="15" y="113"/>
                  <a:pt x="15" y="113"/>
                  <a:pt x="15" y="113"/>
                </a:cubicBezTo>
                <a:cubicBezTo>
                  <a:pt x="13" y="116"/>
                  <a:pt x="13" y="120"/>
                  <a:pt x="16" y="122"/>
                </a:cubicBezTo>
                <a:cubicBezTo>
                  <a:pt x="27" y="134"/>
                  <a:pt x="27" y="134"/>
                  <a:pt x="27" y="134"/>
                </a:cubicBezTo>
                <a:cubicBezTo>
                  <a:pt x="30" y="136"/>
                  <a:pt x="34" y="136"/>
                  <a:pt x="36" y="134"/>
                </a:cubicBezTo>
                <a:cubicBezTo>
                  <a:pt x="45" y="128"/>
                  <a:pt x="45" y="128"/>
                  <a:pt x="45" y="128"/>
                </a:cubicBezTo>
                <a:cubicBezTo>
                  <a:pt x="49" y="130"/>
                  <a:pt x="54" y="132"/>
                  <a:pt x="58" y="133"/>
                </a:cubicBezTo>
                <a:cubicBezTo>
                  <a:pt x="60" y="144"/>
                  <a:pt x="60" y="144"/>
                  <a:pt x="60" y="144"/>
                </a:cubicBezTo>
                <a:cubicBezTo>
                  <a:pt x="60" y="148"/>
                  <a:pt x="63" y="150"/>
                  <a:pt x="67" y="150"/>
                </a:cubicBezTo>
                <a:cubicBezTo>
                  <a:pt x="83" y="150"/>
                  <a:pt x="83" y="150"/>
                  <a:pt x="83" y="150"/>
                </a:cubicBezTo>
                <a:cubicBezTo>
                  <a:pt x="86" y="150"/>
                  <a:pt x="89" y="148"/>
                  <a:pt x="90" y="144"/>
                </a:cubicBezTo>
                <a:cubicBezTo>
                  <a:pt x="91" y="134"/>
                  <a:pt x="91" y="134"/>
                  <a:pt x="91" y="134"/>
                </a:cubicBezTo>
                <a:cubicBezTo>
                  <a:pt x="96" y="132"/>
                  <a:pt x="101" y="131"/>
                  <a:pt x="105" y="128"/>
                </a:cubicBezTo>
                <a:cubicBezTo>
                  <a:pt x="113" y="134"/>
                  <a:pt x="113" y="134"/>
                  <a:pt x="113" y="134"/>
                </a:cubicBezTo>
                <a:cubicBezTo>
                  <a:pt x="116" y="136"/>
                  <a:pt x="120" y="136"/>
                  <a:pt x="123" y="134"/>
                </a:cubicBezTo>
                <a:cubicBezTo>
                  <a:pt x="134" y="122"/>
                  <a:pt x="134" y="122"/>
                  <a:pt x="134" y="122"/>
                </a:cubicBezTo>
                <a:cubicBezTo>
                  <a:pt x="137" y="120"/>
                  <a:pt x="137" y="116"/>
                  <a:pt x="135" y="113"/>
                </a:cubicBezTo>
                <a:cubicBezTo>
                  <a:pt x="128" y="105"/>
                  <a:pt x="128" y="105"/>
                  <a:pt x="128" y="105"/>
                </a:cubicBezTo>
                <a:cubicBezTo>
                  <a:pt x="131" y="101"/>
                  <a:pt x="133" y="96"/>
                  <a:pt x="134" y="91"/>
                </a:cubicBezTo>
                <a:cubicBezTo>
                  <a:pt x="144" y="90"/>
                  <a:pt x="144" y="90"/>
                  <a:pt x="144" y="90"/>
                </a:cubicBezTo>
                <a:cubicBezTo>
                  <a:pt x="147" y="89"/>
                  <a:pt x="150" y="86"/>
                  <a:pt x="150" y="83"/>
                </a:cubicBezTo>
                <a:cubicBezTo>
                  <a:pt x="150" y="67"/>
                  <a:pt x="150" y="67"/>
                  <a:pt x="150" y="67"/>
                </a:cubicBezTo>
                <a:cubicBezTo>
                  <a:pt x="150" y="63"/>
                  <a:pt x="147" y="60"/>
                  <a:pt x="144" y="60"/>
                </a:cubicBezTo>
                <a:cubicBezTo>
                  <a:pt x="134" y="59"/>
                  <a:pt x="134" y="59"/>
                  <a:pt x="134" y="59"/>
                </a:cubicBezTo>
                <a:cubicBezTo>
                  <a:pt x="133" y="54"/>
                  <a:pt x="131" y="49"/>
                  <a:pt x="129" y="45"/>
                </a:cubicBezTo>
                <a:cubicBezTo>
                  <a:pt x="135" y="37"/>
                  <a:pt x="135" y="37"/>
                  <a:pt x="135" y="37"/>
                </a:cubicBezTo>
                <a:cubicBezTo>
                  <a:pt x="137" y="34"/>
                  <a:pt x="136" y="30"/>
                  <a:pt x="134" y="28"/>
                </a:cubicBezTo>
                <a:cubicBezTo>
                  <a:pt x="123" y="17"/>
                  <a:pt x="123" y="17"/>
                  <a:pt x="123" y="17"/>
                </a:cubicBezTo>
                <a:cubicBezTo>
                  <a:pt x="120" y="14"/>
                  <a:pt x="116" y="14"/>
                  <a:pt x="113" y="16"/>
                </a:cubicBezTo>
                <a:cubicBezTo>
                  <a:pt x="106" y="22"/>
                  <a:pt x="106" y="22"/>
                  <a:pt x="106" y="22"/>
                </a:cubicBezTo>
                <a:cubicBezTo>
                  <a:pt x="102" y="19"/>
                  <a:pt x="97" y="17"/>
                  <a:pt x="91" y="15"/>
                </a:cubicBezTo>
                <a:cubicBezTo>
                  <a:pt x="90" y="6"/>
                  <a:pt x="90" y="6"/>
                  <a:pt x="90" y="6"/>
                </a:cubicBezTo>
                <a:cubicBezTo>
                  <a:pt x="90" y="3"/>
                  <a:pt x="87" y="0"/>
                  <a:pt x="83" y="0"/>
                </a:cubicBezTo>
                <a:cubicBezTo>
                  <a:pt x="67" y="0"/>
                  <a:pt x="67" y="0"/>
                  <a:pt x="67" y="0"/>
                </a:cubicBezTo>
                <a:cubicBezTo>
                  <a:pt x="64" y="0"/>
                  <a:pt x="61" y="3"/>
                  <a:pt x="60" y="6"/>
                </a:cubicBezTo>
                <a:cubicBezTo>
                  <a:pt x="59" y="15"/>
                  <a:pt x="59" y="15"/>
                  <a:pt x="59" y="15"/>
                </a:cubicBezTo>
                <a:cubicBezTo>
                  <a:pt x="54" y="17"/>
                  <a:pt x="49" y="19"/>
                  <a:pt x="44" y="22"/>
                </a:cubicBezTo>
                <a:cubicBezTo>
                  <a:pt x="36" y="16"/>
                  <a:pt x="36" y="16"/>
                  <a:pt x="36" y="16"/>
                </a:cubicBezTo>
                <a:cubicBezTo>
                  <a:pt x="34" y="14"/>
                  <a:pt x="30" y="14"/>
                  <a:pt x="27" y="17"/>
                </a:cubicBezTo>
                <a:cubicBezTo>
                  <a:pt x="16" y="28"/>
                  <a:pt x="16" y="28"/>
                  <a:pt x="16" y="28"/>
                </a:cubicBezTo>
                <a:cubicBezTo>
                  <a:pt x="13" y="30"/>
                  <a:pt x="13" y="34"/>
                  <a:pt x="15" y="37"/>
                </a:cubicBezTo>
                <a:cubicBezTo>
                  <a:pt x="22" y="45"/>
                  <a:pt x="22" y="45"/>
                  <a:pt x="22" y="45"/>
                </a:cubicBezTo>
                <a:cubicBezTo>
                  <a:pt x="19" y="50"/>
                  <a:pt x="17" y="54"/>
                  <a:pt x="16" y="59"/>
                </a:cubicBezTo>
                <a:cubicBezTo>
                  <a:pt x="6" y="61"/>
                  <a:pt x="6" y="61"/>
                  <a:pt x="6" y="61"/>
                </a:cubicBezTo>
                <a:cubicBezTo>
                  <a:pt x="2" y="61"/>
                  <a:pt x="0" y="64"/>
                  <a:pt x="0" y="67"/>
                </a:cubicBezTo>
                <a:cubicBezTo>
                  <a:pt x="0" y="84"/>
                  <a:pt x="0" y="84"/>
                  <a:pt x="0" y="84"/>
                </a:cubicBezTo>
                <a:cubicBezTo>
                  <a:pt x="0" y="87"/>
                  <a:pt x="2" y="90"/>
                  <a:pt x="6" y="90"/>
                </a:cubicBezTo>
                <a:lnTo>
                  <a:pt x="16" y="92"/>
                </a:lnTo>
                <a:close/>
                <a:moveTo>
                  <a:pt x="75" y="48"/>
                </a:moveTo>
                <a:cubicBezTo>
                  <a:pt x="90" y="48"/>
                  <a:pt x="102" y="60"/>
                  <a:pt x="102" y="75"/>
                </a:cubicBezTo>
                <a:cubicBezTo>
                  <a:pt x="102" y="89"/>
                  <a:pt x="90" y="101"/>
                  <a:pt x="75" y="101"/>
                </a:cubicBezTo>
                <a:cubicBezTo>
                  <a:pt x="60" y="101"/>
                  <a:pt x="48" y="89"/>
                  <a:pt x="48" y="75"/>
                </a:cubicBezTo>
                <a:cubicBezTo>
                  <a:pt x="48" y="60"/>
                  <a:pt x="60" y="48"/>
                  <a:pt x="75" y="48"/>
                </a:cubicBezTo>
                <a:close/>
                <a:moveTo>
                  <a:pt x="75" y="48"/>
                </a:moveTo>
                <a:cubicBezTo>
                  <a:pt x="75" y="48"/>
                  <a:pt x="75" y="48"/>
                  <a:pt x="75" y="48"/>
                </a:cubicBezTo>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sp>
        <p:nvSpPr>
          <p:cNvPr id="17420" name="Freeform 402">
            <a:extLst>
              <a:ext uri="{FF2B5EF4-FFF2-40B4-BE49-F238E27FC236}">
                <a16:creationId xmlns:a16="http://schemas.microsoft.com/office/drawing/2014/main" id="{59A860B5-07E1-FF42-8880-47E7BE58D58B}"/>
              </a:ext>
            </a:extLst>
          </p:cNvPr>
          <p:cNvSpPr>
            <a:spLocks noEditPoints="1"/>
          </p:cNvSpPr>
          <p:nvPr/>
        </p:nvSpPr>
        <p:spPr bwMode="auto">
          <a:xfrm>
            <a:off x="2756827" y="894773"/>
            <a:ext cx="228632" cy="228600"/>
          </a:xfrm>
          <a:custGeom>
            <a:avLst/>
            <a:gdLst>
              <a:gd name="T0" fmla="*/ 2147483646 w 124"/>
              <a:gd name="T1" fmla="*/ 2147483646 h 124"/>
              <a:gd name="T2" fmla="*/ 2147483646 w 124"/>
              <a:gd name="T3" fmla="*/ 2147483646 h 124"/>
              <a:gd name="T4" fmla="*/ 2147483646 w 124"/>
              <a:gd name="T5" fmla="*/ 2147483646 h 124"/>
              <a:gd name="T6" fmla="*/ 2147483646 w 124"/>
              <a:gd name="T7" fmla="*/ 2147483646 h 124"/>
              <a:gd name="T8" fmla="*/ 2147483646 w 124"/>
              <a:gd name="T9" fmla="*/ 2147483646 h 124"/>
              <a:gd name="T10" fmla="*/ 2147483646 w 124"/>
              <a:gd name="T11" fmla="*/ 2147483646 h 124"/>
              <a:gd name="T12" fmla="*/ 2147483646 w 124"/>
              <a:gd name="T13" fmla="*/ 0 h 124"/>
              <a:gd name="T14" fmla="*/ 2147483646 w 124"/>
              <a:gd name="T15" fmla="*/ 2147483646 h 124"/>
              <a:gd name="T16" fmla="*/ 2147483646 w 124"/>
              <a:gd name="T17" fmla="*/ 2147483646 h 124"/>
              <a:gd name="T18" fmla="*/ 2147483646 w 124"/>
              <a:gd name="T19" fmla="*/ 2147483646 h 124"/>
              <a:gd name="T20" fmla="*/ 2147483646 w 124"/>
              <a:gd name="T21" fmla="*/ 2147483646 h 124"/>
              <a:gd name="T22" fmla="*/ 2147483646 w 124"/>
              <a:gd name="T23" fmla="*/ 2147483646 h 124"/>
              <a:gd name="T24" fmla="*/ 2147483646 w 124"/>
              <a:gd name="T25" fmla="*/ 2147483646 h 124"/>
              <a:gd name="T26" fmla="*/ 2147483646 w 124"/>
              <a:gd name="T27" fmla="*/ 2147483646 h 124"/>
              <a:gd name="T28" fmla="*/ 2147483646 w 124"/>
              <a:gd name="T29" fmla="*/ 2147483646 h 124"/>
              <a:gd name="T30" fmla="*/ 2147483646 w 124"/>
              <a:gd name="T31" fmla="*/ 2147483646 h 124"/>
              <a:gd name="T32" fmla="*/ 2147483646 w 124"/>
              <a:gd name="T33" fmla="*/ 2147483646 h 124"/>
              <a:gd name="T34" fmla="*/ 2147483646 w 124"/>
              <a:gd name="T35" fmla="*/ 2147483646 h 124"/>
              <a:gd name="T36" fmla="*/ 0 w 124"/>
              <a:gd name="T37" fmla="*/ 2147483646 h 124"/>
              <a:gd name="T38" fmla="*/ 2147483646 w 124"/>
              <a:gd name="T39" fmla="*/ 2147483646 h 124"/>
              <a:gd name="T40" fmla="*/ 2147483646 w 124"/>
              <a:gd name="T41" fmla="*/ 2147483646 h 124"/>
              <a:gd name="T42" fmla="*/ 2147483646 w 124"/>
              <a:gd name="T43" fmla="*/ 2147483646 h 124"/>
              <a:gd name="T44" fmla="*/ 2147483646 w 124"/>
              <a:gd name="T45" fmla="*/ 2147483646 h 124"/>
              <a:gd name="T46" fmla="*/ 2147483646 w 124"/>
              <a:gd name="T47" fmla="*/ 2147483646 h 124"/>
              <a:gd name="T48" fmla="*/ 2147483646 w 124"/>
              <a:gd name="T49" fmla="*/ 2147483646 h 124"/>
              <a:gd name="T50" fmla="*/ 2147483646 w 124"/>
              <a:gd name="T51" fmla="*/ 2147483646 h 124"/>
              <a:gd name="T52" fmla="*/ 2147483646 w 124"/>
              <a:gd name="T53" fmla="*/ 2147483646 h 124"/>
              <a:gd name="T54" fmla="*/ 2147483646 w 124"/>
              <a:gd name="T55" fmla="*/ 2147483646 h 124"/>
              <a:gd name="T56" fmla="*/ 2147483646 w 124"/>
              <a:gd name="T57" fmla="*/ 2147483646 h 124"/>
              <a:gd name="T58" fmla="*/ 2147483646 w 124"/>
              <a:gd name="T59" fmla="*/ 2147483646 h 124"/>
              <a:gd name="T60" fmla="*/ 2147483646 w 124"/>
              <a:gd name="T61" fmla="*/ 2147483646 h 124"/>
              <a:gd name="T62" fmla="*/ 2147483646 w 124"/>
              <a:gd name="T63" fmla="*/ 2147483646 h 124"/>
              <a:gd name="T64" fmla="*/ 2147483646 w 124"/>
              <a:gd name="T65" fmla="*/ 2147483646 h 124"/>
              <a:gd name="T66" fmla="*/ 2147483646 w 124"/>
              <a:gd name="T67" fmla="*/ 2147483646 h 124"/>
              <a:gd name="T68" fmla="*/ 2147483646 w 124"/>
              <a:gd name="T69" fmla="*/ 2147483646 h 124"/>
              <a:gd name="T70" fmla="*/ 2147483646 w 124"/>
              <a:gd name="T71" fmla="*/ 2147483646 h 124"/>
              <a:gd name="T72" fmla="*/ 2147483646 w 124"/>
              <a:gd name="T73" fmla="*/ 2147483646 h 124"/>
              <a:gd name="T74" fmla="*/ 2147483646 w 124"/>
              <a:gd name="T75" fmla="*/ 2147483646 h 124"/>
              <a:gd name="T76" fmla="*/ 2147483646 w 124"/>
              <a:gd name="T77" fmla="*/ 2147483646 h 124"/>
              <a:gd name="T78" fmla="*/ 2147483646 w 124"/>
              <a:gd name="T79" fmla="*/ 2147483646 h 124"/>
              <a:gd name="T80" fmla="*/ 2147483646 w 124"/>
              <a:gd name="T81" fmla="*/ 2147483646 h 124"/>
              <a:gd name="T82" fmla="*/ 2147483646 w 124"/>
              <a:gd name="T83" fmla="*/ 2147483646 h 124"/>
              <a:gd name="T84" fmla="*/ 2147483646 w 124"/>
              <a:gd name="T85" fmla="*/ 2147483646 h 124"/>
              <a:gd name="T86" fmla="*/ 2147483646 w 124"/>
              <a:gd name="T87" fmla="*/ 2147483646 h 124"/>
              <a:gd name="T88" fmla="*/ 2147483646 w 124"/>
              <a:gd name="T89" fmla="*/ 2147483646 h 124"/>
              <a:gd name="T90" fmla="*/ 2147483646 w 124"/>
              <a:gd name="T91" fmla="*/ 2147483646 h 124"/>
              <a:gd name="T92" fmla="*/ 2147483646 w 124"/>
              <a:gd name="T93" fmla="*/ 2147483646 h 124"/>
              <a:gd name="T94" fmla="*/ 2147483646 w 124"/>
              <a:gd name="T95" fmla="*/ 2147483646 h 124"/>
              <a:gd name="T96" fmla="*/ 2147483646 w 124"/>
              <a:gd name="T97" fmla="*/ 2147483646 h 124"/>
              <a:gd name="T98" fmla="*/ 2147483646 w 124"/>
              <a:gd name="T99" fmla="*/ 2147483646 h 124"/>
              <a:gd name="T100" fmla="*/ 2147483646 w 124"/>
              <a:gd name="T101" fmla="*/ 2147483646 h 124"/>
              <a:gd name="T102" fmla="*/ 2147483646 w 124"/>
              <a:gd name="T103" fmla="*/ 2147483646 h 124"/>
              <a:gd name="T104" fmla="*/ 2147483646 w 124"/>
              <a:gd name="T105" fmla="*/ 2147483646 h 124"/>
              <a:gd name="T106" fmla="*/ 2147483646 w 124"/>
              <a:gd name="T107" fmla="*/ 2147483646 h 124"/>
              <a:gd name="T108" fmla="*/ 2147483646 w 124"/>
              <a:gd name="T109" fmla="*/ 2147483646 h 124"/>
              <a:gd name="T110" fmla="*/ 2147483646 w 124"/>
              <a:gd name="T111" fmla="*/ 2147483646 h 12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24" h="124">
                <a:moveTo>
                  <a:pt x="106" y="19"/>
                </a:moveTo>
                <a:cubicBezTo>
                  <a:pt x="97" y="11"/>
                  <a:pt x="97" y="11"/>
                  <a:pt x="97" y="11"/>
                </a:cubicBezTo>
                <a:cubicBezTo>
                  <a:pt x="95" y="9"/>
                  <a:pt x="91" y="9"/>
                  <a:pt x="88" y="12"/>
                </a:cubicBezTo>
                <a:cubicBezTo>
                  <a:pt x="83" y="16"/>
                  <a:pt x="83" y="16"/>
                  <a:pt x="83" y="16"/>
                </a:cubicBezTo>
                <a:cubicBezTo>
                  <a:pt x="79" y="14"/>
                  <a:pt x="75" y="13"/>
                  <a:pt x="71" y="12"/>
                </a:cubicBezTo>
                <a:cubicBezTo>
                  <a:pt x="70" y="5"/>
                  <a:pt x="70" y="5"/>
                  <a:pt x="70" y="5"/>
                </a:cubicBezTo>
                <a:cubicBezTo>
                  <a:pt x="69" y="2"/>
                  <a:pt x="66" y="0"/>
                  <a:pt x="62" y="0"/>
                </a:cubicBezTo>
                <a:cubicBezTo>
                  <a:pt x="51" y="1"/>
                  <a:pt x="51" y="1"/>
                  <a:pt x="51" y="1"/>
                </a:cubicBezTo>
                <a:cubicBezTo>
                  <a:pt x="48" y="1"/>
                  <a:pt x="45" y="4"/>
                  <a:pt x="45" y="8"/>
                </a:cubicBezTo>
                <a:cubicBezTo>
                  <a:pt x="45" y="14"/>
                  <a:pt x="45" y="14"/>
                  <a:pt x="45" y="14"/>
                </a:cubicBezTo>
                <a:cubicBezTo>
                  <a:pt x="40" y="16"/>
                  <a:pt x="36" y="18"/>
                  <a:pt x="33" y="21"/>
                </a:cubicBezTo>
                <a:cubicBezTo>
                  <a:pt x="27" y="17"/>
                  <a:pt x="27" y="17"/>
                  <a:pt x="27" y="17"/>
                </a:cubicBezTo>
                <a:cubicBezTo>
                  <a:pt x="24" y="15"/>
                  <a:pt x="20" y="15"/>
                  <a:pt x="18" y="18"/>
                </a:cubicBezTo>
                <a:cubicBezTo>
                  <a:pt x="11" y="27"/>
                  <a:pt x="11" y="27"/>
                  <a:pt x="11" y="27"/>
                </a:cubicBezTo>
                <a:cubicBezTo>
                  <a:pt x="9" y="29"/>
                  <a:pt x="9" y="33"/>
                  <a:pt x="11" y="36"/>
                </a:cubicBezTo>
                <a:cubicBezTo>
                  <a:pt x="16" y="41"/>
                  <a:pt x="16" y="41"/>
                  <a:pt x="16" y="41"/>
                </a:cubicBezTo>
                <a:cubicBezTo>
                  <a:pt x="14" y="45"/>
                  <a:pt x="13" y="49"/>
                  <a:pt x="12" y="53"/>
                </a:cubicBezTo>
                <a:cubicBezTo>
                  <a:pt x="5" y="54"/>
                  <a:pt x="5" y="54"/>
                  <a:pt x="5" y="54"/>
                </a:cubicBezTo>
                <a:cubicBezTo>
                  <a:pt x="2" y="55"/>
                  <a:pt x="0" y="58"/>
                  <a:pt x="0" y="62"/>
                </a:cubicBezTo>
                <a:cubicBezTo>
                  <a:pt x="1" y="73"/>
                  <a:pt x="1" y="73"/>
                  <a:pt x="1" y="73"/>
                </a:cubicBezTo>
                <a:cubicBezTo>
                  <a:pt x="1" y="76"/>
                  <a:pt x="4" y="79"/>
                  <a:pt x="7" y="79"/>
                </a:cubicBezTo>
                <a:cubicBezTo>
                  <a:pt x="15" y="79"/>
                  <a:pt x="15" y="79"/>
                  <a:pt x="15" y="79"/>
                </a:cubicBezTo>
                <a:cubicBezTo>
                  <a:pt x="16" y="83"/>
                  <a:pt x="18" y="86"/>
                  <a:pt x="20" y="90"/>
                </a:cubicBezTo>
                <a:cubicBezTo>
                  <a:pt x="16" y="96"/>
                  <a:pt x="16" y="96"/>
                  <a:pt x="16" y="96"/>
                </a:cubicBezTo>
                <a:cubicBezTo>
                  <a:pt x="14" y="99"/>
                  <a:pt x="15" y="103"/>
                  <a:pt x="17" y="105"/>
                </a:cubicBezTo>
                <a:cubicBezTo>
                  <a:pt x="26" y="112"/>
                  <a:pt x="26" y="112"/>
                  <a:pt x="26" y="112"/>
                </a:cubicBezTo>
                <a:cubicBezTo>
                  <a:pt x="29" y="115"/>
                  <a:pt x="32" y="114"/>
                  <a:pt x="35" y="112"/>
                </a:cubicBezTo>
                <a:cubicBezTo>
                  <a:pt x="41" y="107"/>
                  <a:pt x="41" y="107"/>
                  <a:pt x="41" y="107"/>
                </a:cubicBezTo>
                <a:cubicBezTo>
                  <a:pt x="44" y="109"/>
                  <a:pt x="48" y="110"/>
                  <a:pt x="52" y="111"/>
                </a:cubicBezTo>
                <a:cubicBezTo>
                  <a:pt x="54" y="118"/>
                  <a:pt x="54" y="118"/>
                  <a:pt x="54" y="118"/>
                </a:cubicBezTo>
                <a:cubicBezTo>
                  <a:pt x="54" y="122"/>
                  <a:pt x="57" y="124"/>
                  <a:pt x="61" y="124"/>
                </a:cubicBezTo>
                <a:cubicBezTo>
                  <a:pt x="72" y="123"/>
                  <a:pt x="72" y="123"/>
                  <a:pt x="72" y="123"/>
                </a:cubicBezTo>
                <a:cubicBezTo>
                  <a:pt x="75" y="122"/>
                  <a:pt x="78" y="120"/>
                  <a:pt x="78" y="116"/>
                </a:cubicBezTo>
                <a:cubicBezTo>
                  <a:pt x="79" y="109"/>
                  <a:pt x="79" y="109"/>
                  <a:pt x="79" y="109"/>
                </a:cubicBezTo>
                <a:cubicBezTo>
                  <a:pt x="83" y="107"/>
                  <a:pt x="86" y="105"/>
                  <a:pt x="90" y="103"/>
                </a:cubicBezTo>
                <a:cubicBezTo>
                  <a:pt x="96" y="107"/>
                  <a:pt x="96" y="107"/>
                  <a:pt x="96" y="107"/>
                </a:cubicBezTo>
                <a:cubicBezTo>
                  <a:pt x="99" y="109"/>
                  <a:pt x="103" y="108"/>
                  <a:pt x="105" y="106"/>
                </a:cubicBezTo>
                <a:cubicBezTo>
                  <a:pt x="112" y="97"/>
                  <a:pt x="112" y="97"/>
                  <a:pt x="112" y="97"/>
                </a:cubicBezTo>
                <a:cubicBezTo>
                  <a:pt x="115" y="94"/>
                  <a:pt x="115" y="91"/>
                  <a:pt x="112" y="88"/>
                </a:cubicBezTo>
                <a:cubicBezTo>
                  <a:pt x="107" y="83"/>
                  <a:pt x="107" y="83"/>
                  <a:pt x="107" y="83"/>
                </a:cubicBezTo>
                <a:cubicBezTo>
                  <a:pt x="109" y="79"/>
                  <a:pt x="110" y="75"/>
                  <a:pt x="111" y="71"/>
                </a:cubicBezTo>
                <a:cubicBezTo>
                  <a:pt x="118" y="69"/>
                  <a:pt x="118" y="69"/>
                  <a:pt x="118" y="69"/>
                </a:cubicBezTo>
                <a:cubicBezTo>
                  <a:pt x="121" y="69"/>
                  <a:pt x="124" y="65"/>
                  <a:pt x="123" y="62"/>
                </a:cubicBezTo>
                <a:cubicBezTo>
                  <a:pt x="122" y="51"/>
                  <a:pt x="122" y="51"/>
                  <a:pt x="122" y="51"/>
                </a:cubicBezTo>
                <a:cubicBezTo>
                  <a:pt x="122" y="47"/>
                  <a:pt x="119" y="45"/>
                  <a:pt x="116" y="45"/>
                </a:cubicBezTo>
                <a:cubicBezTo>
                  <a:pt x="109" y="44"/>
                  <a:pt x="109" y="44"/>
                  <a:pt x="109" y="44"/>
                </a:cubicBezTo>
                <a:cubicBezTo>
                  <a:pt x="108" y="40"/>
                  <a:pt x="106" y="37"/>
                  <a:pt x="103" y="33"/>
                </a:cubicBezTo>
                <a:cubicBezTo>
                  <a:pt x="107" y="28"/>
                  <a:pt x="107" y="28"/>
                  <a:pt x="107" y="28"/>
                </a:cubicBezTo>
                <a:cubicBezTo>
                  <a:pt x="109" y="25"/>
                  <a:pt x="108" y="21"/>
                  <a:pt x="106" y="19"/>
                </a:cubicBezTo>
                <a:close/>
                <a:moveTo>
                  <a:pt x="64" y="83"/>
                </a:moveTo>
                <a:cubicBezTo>
                  <a:pt x="52" y="84"/>
                  <a:pt x="41" y="75"/>
                  <a:pt x="40" y="63"/>
                </a:cubicBezTo>
                <a:cubicBezTo>
                  <a:pt x="39" y="51"/>
                  <a:pt x="48" y="40"/>
                  <a:pt x="60" y="39"/>
                </a:cubicBezTo>
                <a:cubicBezTo>
                  <a:pt x="72" y="38"/>
                  <a:pt x="83" y="47"/>
                  <a:pt x="84" y="60"/>
                </a:cubicBezTo>
                <a:cubicBezTo>
                  <a:pt x="85" y="72"/>
                  <a:pt x="76" y="82"/>
                  <a:pt x="64" y="83"/>
                </a:cubicBezTo>
                <a:close/>
                <a:moveTo>
                  <a:pt x="64" y="83"/>
                </a:moveTo>
                <a:cubicBezTo>
                  <a:pt x="64" y="83"/>
                  <a:pt x="64" y="83"/>
                  <a:pt x="64" y="83"/>
                </a:cubicBezTo>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sp>
        <p:nvSpPr>
          <p:cNvPr id="17421" name="Freeform 403">
            <a:extLst>
              <a:ext uri="{FF2B5EF4-FFF2-40B4-BE49-F238E27FC236}">
                <a16:creationId xmlns:a16="http://schemas.microsoft.com/office/drawing/2014/main" id="{652D5EC0-0581-3348-A9DD-419E5B88072A}"/>
              </a:ext>
            </a:extLst>
          </p:cNvPr>
          <p:cNvSpPr>
            <a:spLocks noEditPoints="1"/>
          </p:cNvSpPr>
          <p:nvPr/>
        </p:nvSpPr>
        <p:spPr bwMode="auto">
          <a:xfrm>
            <a:off x="2607582" y="1031298"/>
            <a:ext cx="185764" cy="184150"/>
          </a:xfrm>
          <a:custGeom>
            <a:avLst/>
            <a:gdLst>
              <a:gd name="T0" fmla="*/ 2147483646 w 101"/>
              <a:gd name="T1" fmla="*/ 2147483646 h 100"/>
              <a:gd name="T2" fmla="*/ 0 w 101"/>
              <a:gd name="T3" fmla="*/ 2147483646 h 100"/>
              <a:gd name="T4" fmla="*/ 0 w 101"/>
              <a:gd name="T5" fmla="*/ 2147483646 h 100"/>
              <a:gd name="T6" fmla="*/ 2147483646 w 101"/>
              <a:gd name="T7" fmla="*/ 2147483646 h 100"/>
              <a:gd name="T8" fmla="*/ 2147483646 w 101"/>
              <a:gd name="T9" fmla="*/ 2147483646 h 100"/>
              <a:gd name="T10" fmla="*/ 2147483646 w 101"/>
              <a:gd name="T11" fmla="*/ 2147483646 h 100"/>
              <a:gd name="T12" fmla="*/ 2147483646 w 101"/>
              <a:gd name="T13" fmla="*/ 2147483646 h 100"/>
              <a:gd name="T14" fmla="*/ 2147483646 w 101"/>
              <a:gd name="T15" fmla="*/ 2147483646 h 100"/>
              <a:gd name="T16" fmla="*/ 2147483646 w 101"/>
              <a:gd name="T17" fmla="*/ 2147483646 h 100"/>
              <a:gd name="T18" fmla="*/ 2147483646 w 101"/>
              <a:gd name="T19" fmla="*/ 2147483646 h 100"/>
              <a:gd name="T20" fmla="*/ 2147483646 w 101"/>
              <a:gd name="T21" fmla="*/ 2147483646 h 100"/>
              <a:gd name="T22" fmla="*/ 2147483646 w 101"/>
              <a:gd name="T23" fmla="*/ 2147483646 h 100"/>
              <a:gd name="T24" fmla="*/ 2147483646 w 101"/>
              <a:gd name="T25" fmla="*/ 2147483646 h 100"/>
              <a:gd name="T26" fmla="*/ 2147483646 w 101"/>
              <a:gd name="T27" fmla="*/ 2147483646 h 100"/>
              <a:gd name="T28" fmla="*/ 2147483646 w 101"/>
              <a:gd name="T29" fmla="*/ 2147483646 h 100"/>
              <a:gd name="T30" fmla="*/ 2147483646 w 101"/>
              <a:gd name="T31" fmla="*/ 2147483646 h 100"/>
              <a:gd name="T32" fmla="*/ 2147483646 w 101"/>
              <a:gd name="T33" fmla="*/ 2147483646 h 100"/>
              <a:gd name="T34" fmla="*/ 2147483646 w 101"/>
              <a:gd name="T35" fmla="*/ 2147483646 h 100"/>
              <a:gd name="T36" fmla="*/ 2147483646 w 101"/>
              <a:gd name="T37" fmla="*/ 2147483646 h 100"/>
              <a:gd name="T38" fmla="*/ 2147483646 w 101"/>
              <a:gd name="T39" fmla="*/ 2147483646 h 100"/>
              <a:gd name="T40" fmla="*/ 2147483646 w 101"/>
              <a:gd name="T41" fmla="*/ 2147483646 h 100"/>
              <a:gd name="T42" fmla="*/ 2147483646 w 101"/>
              <a:gd name="T43" fmla="*/ 2147483646 h 100"/>
              <a:gd name="T44" fmla="*/ 2147483646 w 101"/>
              <a:gd name="T45" fmla="*/ 2147483646 h 100"/>
              <a:gd name="T46" fmla="*/ 2147483646 w 101"/>
              <a:gd name="T47" fmla="*/ 2147483646 h 100"/>
              <a:gd name="T48" fmla="*/ 2147483646 w 101"/>
              <a:gd name="T49" fmla="*/ 2147483646 h 100"/>
              <a:gd name="T50" fmla="*/ 2147483646 w 101"/>
              <a:gd name="T51" fmla="*/ 2147483646 h 100"/>
              <a:gd name="T52" fmla="*/ 2147483646 w 101"/>
              <a:gd name="T53" fmla="*/ 2147483646 h 100"/>
              <a:gd name="T54" fmla="*/ 2147483646 w 101"/>
              <a:gd name="T55" fmla="*/ 2147483646 h 100"/>
              <a:gd name="T56" fmla="*/ 2147483646 w 101"/>
              <a:gd name="T57" fmla="*/ 2147483646 h 100"/>
              <a:gd name="T58" fmla="*/ 2147483646 w 101"/>
              <a:gd name="T59" fmla="*/ 2147483646 h 100"/>
              <a:gd name="T60" fmla="*/ 2147483646 w 101"/>
              <a:gd name="T61" fmla="*/ 2147483646 h 100"/>
              <a:gd name="T62" fmla="*/ 2147483646 w 101"/>
              <a:gd name="T63" fmla="*/ 2147483646 h 100"/>
              <a:gd name="T64" fmla="*/ 2147483646 w 101"/>
              <a:gd name="T65" fmla="*/ 2147483646 h 100"/>
              <a:gd name="T66" fmla="*/ 2147483646 w 101"/>
              <a:gd name="T67" fmla="*/ 2147483646 h 100"/>
              <a:gd name="T68" fmla="*/ 2147483646 w 101"/>
              <a:gd name="T69" fmla="*/ 2147483646 h 100"/>
              <a:gd name="T70" fmla="*/ 2147483646 w 101"/>
              <a:gd name="T71" fmla="*/ 2147483646 h 100"/>
              <a:gd name="T72" fmla="*/ 2147483646 w 101"/>
              <a:gd name="T73" fmla="*/ 2147483646 h 100"/>
              <a:gd name="T74" fmla="*/ 2147483646 w 101"/>
              <a:gd name="T75" fmla="*/ 0 h 100"/>
              <a:gd name="T76" fmla="*/ 2147483646 w 101"/>
              <a:gd name="T77" fmla="*/ 0 h 100"/>
              <a:gd name="T78" fmla="*/ 2147483646 w 101"/>
              <a:gd name="T79" fmla="*/ 2147483646 h 100"/>
              <a:gd name="T80" fmla="*/ 2147483646 w 101"/>
              <a:gd name="T81" fmla="*/ 2147483646 h 100"/>
              <a:gd name="T82" fmla="*/ 2147483646 w 101"/>
              <a:gd name="T83" fmla="*/ 2147483646 h 100"/>
              <a:gd name="T84" fmla="*/ 2147483646 w 101"/>
              <a:gd name="T85" fmla="*/ 2147483646 h 100"/>
              <a:gd name="T86" fmla="*/ 2147483646 w 101"/>
              <a:gd name="T87" fmla="*/ 2147483646 h 100"/>
              <a:gd name="T88" fmla="*/ 2147483646 w 101"/>
              <a:gd name="T89" fmla="*/ 2147483646 h 100"/>
              <a:gd name="T90" fmla="*/ 2147483646 w 101"/>
              <a:gd name="T91" fmla="*/ 2147483646 h 100"/>
              <a:gd name="T92" fmla="*/ 2147483646 w 101"/>
              <a:gd name="T93" fmla="*/ 2147483646 h 100"/>
              <a:gd name="T94" fmla="*/ 2147483646 w 101"/>
              <a:gd name="T95" fmla="*/ 2147483646 h 100"/>
              <a:gd name="T96" fmla="*/ 2147483646 w 101"/>
              <a:gd name="T97" fmla="*/ 2147483646 h 100"/>
              <a:gd name="T98" fmla="*/ 2147483646 w 101"/>
              <a:gd name="T99" fmla="*/ 2147483646 h 100"/>
              <a:gd name="T100" fmla="*/ 2147483646 w 101"/>
              <a:gd name="T101" fmla="*/ 2147483646 h 100"/>
              <a:gd name="T102" fmla="*/ 2147483646 w 101"/>
              <a:gd name="T103" fmla="*/ 2147483646 h 100"/>
              <a:gd name="T104" fmla="*/ 2147483646 w 101"/>
              <a:gd name="T105" fmla="*/ 2147483646 h 100"/>
              <a:gd name="T106" fmla="*/ 2147483646 w 101"/>
              <a:gd name="T107" fmla="*/ 2147483646 h 100"/>
              <a:gd name="T108" fmla="*/ 2147483646 w 101"/>
              <a:gd name="T109" fmla="*/ 2147483646 h 100"/>
              <a:gd name="T110" fmla="*/ 2147483646 w 101"/>
              <a:gd name="T111" fmla="*/ 2147483646 h 10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01" h="100">
                <a:moveTo>
                  <a:pt x="7" y="39"/>
                </a:moveTo>
                <a:cubicBezTo>
                  <a:pt x="3" y="40"/>
                  <a:pt x="1" y="43"/>
                  <a:pt x="0" y="46"/>
                </a:cubicBezTo>
                <a:cubicBezTo>
                  <a:pt x="0" y="53"/>
                  <a:pt x="0" y="53"/>
                  <a:pt x="0" y="53"/>
                </a:cubicBezTo>
                <a:cubicBezTo>
                  <a:pt x="0" y="56"/>
                  <a:pt x="3" y="59"/>
                  <a:pt x="6" y="60"/>
                </a:cubicBezTo>
                <a:cubicBezTo>
                  <a:pt x="11" y="60"/>
                  <a:pt x="11" y="60"/>
                  <a:pt x="11" y="60"/>
                </a:cubicBezTo>
                <a:cubicBezTo>
                  <a:pt x="12" y="63"/>
                  <a:pt x="13" y="66"/>
                  <a:pt x="15" y="69"/>
                </a:cubicBezTo>
                <a:cubicBezTo>
                  <a:pt x="12" y="73"/>
                  <a:pt x="12" y="73"/>
                  <a:pt x="12" y="73"/>
                </a:cubicBezTo>
                <a:cubicBezTo>
                  <a:pt x="10" y="76"/>
                  <a:pt x="10" y="80"/>
                  <a:pt x="12" y="82"/>
                </a:cubicBezTo>
                <a:cubicBezTo>
                  <a:pt x="17" y="87"/>
                  <a:pt x="17" y="87"/>
                  <a:pt x="17" y="87"/>
                </a:cubicBezTo>
                <a:cubicBezTo>
                  <a:pt x="19" y="90"/>
                  <a:pt x="23" y="90"/>
                  <a:pt x="26" y="88"/>
                </a:cubicBezTo>
                <a:cubicBezTo>
                  <a:pt x="30" y="85"/>
                  <a:pt x="30" y="85"/>
                  <a:pt x="30" y="85"/>
                </a:cubicBezTo>
                <a:cubicBezTo>
                  <a:pt x="33" y="86"/>
                  <a:pt x="36" y="88"/>
                  <a:pt x="39" y="89"/>
                </a:cubicBezTo>
                <a:cubicBezTo>
                  <a:pt x="40" y="94"/>
                  <a:pt x="40" y="94"/>
                  <a:pt x="40" y="94"/>
                </a:cubicBezTo>
                <a:cubicBezTo>
                  <a:pt x="40" y="97"/>
                  <a:pt x="43" y="100"/>
                  <a:pt x="46" y="100"/>
                </a:cubicBezTo>
                <a:cubicBezTo>
                  <a:pt x="53" y="100"/>
                  <a:pt x="53" y="100"/>
                  <a:pt x="53" y="100"/>
                </a:cubicBezTo>
                <a:cubicBezTo>
                  <a:pt x="57" y="100"/>
                  <a:pt x="60" y="97"/>
                  <a:pt x="60" y="94"/>
                </a:cubicBezTo>
                <a:cubicBezTo>
                  <a:pt x="61" y="89"/>
                  <a:pt x="61" y="89"/>
                  <a:pt x="61" y="89"/>
                </a:cubicBezTo>
                <a:cubicBezTo>
                  <a:pt x="64" y="88"/>
                  <a:pt x="67" y="87"/>
                  <a:pt x="70" y="85"/>
                </a:cubicBezTo>
                <a:cubicBezTo>
                  <a:pt x="74" y="88"/>
                  <a:pt x="74" y="88"/>
                  <a:pt x="74" y="88"/>
                </a:cubicBezTo>
                <a:cubicBezTo>
                  <a:pt x="77" y="91"/>
                  <a:pt x="81" y="90"/>
                  <a:pt x="83" y="88"/>
                </a:cubicBezTo>
                <a:cubicBezTo>
                  <a:pt x="88" y="83"/>
                  <a:pt x="88" y="83"/>
                  <a:pt x="88" y="83"/>
                </a:cubicBezTo>
                <a:cubicBezTo>
                  <a:pt x="91" y="81"/>
                  <a:pt x="91" y="77"/>
                  <a:pt x="89" y="74"/>
                </a:cubicBezTo>
                <a:cubicBezTo>
                  <a:pt x="86" y="70"/>
                  <a:pt x="86" y="70"/>
                  <a:pt x="86" y="70"/>
                </a:cubicBezTo>
                <a:cubicBezTo>
                  <a:pt x="88" y="67"/>
                  <a:pt x="89" y="64"/>
                  <a:pt x="90" y="61"/>
                </a:cubicBezTo>
                <a:cubicBezTo>
                  <a:pt x="95" y="60"/>
                  <a:pt x="95" y="60"/>
                  <a:pt x="95" y="60"/>
                </a:cubicBezTo>
                <a:cubicBezTo>
                  <a:pt x="98" y="60"/>
                  <a:pt x="101" y="57"/>
                  <a:pt x="101" y="54"/>
                </a:cubicBezTo>
                <a:cubicBezTo>
                  <a:pt x="101" y="47"/>
                  <a:pt x="101" y="47"/>
                  <a:pt x="101" y="47"/>
                </a:cubicBezTo>
                <a:cubicBezTo>
                  <a:pt x="101" y="43"/>
                  <a:pt x="98" y="40"/>
                  <a:pt x="95" y="40"/>
                </a:cubicBezTo>
                <a:cubicBezTo>
                  <a:pt x="90" y="39"/>
                  <a:pt x="90" y="39"/>
                  <a:pt x="90" y="39"/>
                </a:cubicBezTo>
                <a:cubicBezTo>
                  <a:pt x="90" y="36"/>
                  <a:pt x="88" y="33"/>
                  <a:pt x="87" y="30"/>
                </a:cubicBezTo>
                <a:cubicBezTo>
                  <a:pt x="89" y="27"/>
                  <a:pt x="89" y="27"/>
                  <a:pt x="89" y="27"/>
                </a:cubicBezTo>
                <a:cubicBezTo>
                  <a:pt x="92" y="24"/>
                  <a:pt x="91" y="20"/>
                  <a:pt x="89" y="17"/>
                </a:cubicBezTo>
                <a:cubicBezTo>
                  <a:pt x="84" y="13"/>
                  <a:pt x="84" y="13"/>
                  <a:pt x="84" y="13"/>
                </a:cubicBezTo>
                <a:cubicBezTo>
                  <a:pt x="82" y="10"/>
                  <a:pt x="78" y="10"/>
                  <a:pt x="75" y="12"/>
                </a:cubicBezTo>
                <a:cubicBezTo>
                  <a:pt x="72" y="14"/>
                  <a:pt x="72" y="14"/>
                  <a:pt x="72" y="14"/>
                </a:cubicBezTo>
                <a:cubicBezTo>
                  <a:pt x="69" y="13"/>
                  <a:pt x="65" y="11"/>
                  <a:pt x="62" y="10"/>
                </a:cubicBezTo>
                <a:cubicBezTo>
                  <a:pt x="62" y="6"/>
                  <a:pt x="62" y="6"/>
                  <a:pt x="62" y="6"/>
                </a:cubicBezTo>
                <a:cubicBezTo>
                  <a:pt x="61" y="2"/>
                  <a:pt x="58" y="0"/>
                  <a:pt x="55" y="0"/>
                </a:cubicBezTo>
                <a:cubicBezTo>
                  <a:pt x="48" y="0"/>
                  <a:pt x="48" y="0"/>
                  <a:pt x="48" y="0"/>
                </a:cubicBezTo>
                <a:cubicBezTo>
                  <a:pt x="44" y="0"/>
                  <a:pt x="42" y="2"/>
                  <a:pt x="41" y="6"/>
                </a:cubicBezTo>
                <a:cubicBezTo>
                  <a:pt x="41" y="10"/>
                  <a:pt x="41" y="10"/>
                  <a:pt x="41" y="10"/>
                </a:cubicBezTo>
                <a:cubicBezTo>
                  <a:pt x="37" y="11"/>
                  <a:pt x="34" y="12"/>
                  <a:pt x="30" y="14"/>
                </a:cubicBezTo>
                <a:cubicBezTo>
                  <a:pt x="27" y="11"/>
                  <a:pt x="27" y="11"/>
                  <a:pt x="27" y="11"/>
                </a:cubicBezTo>
                <a:cubicBezTo>
                  <a:pt x="24" y="9"/>
                  <a:pt x="20" y="9"/>
                  <a:pt x="18" y="12"/>
                </a:cubicBezTo>
                <a:cubicBezTo>
                  <a:pt x="13" y="17"/>
                  <a:pt x="13" y="17"/>
                  <a:pt x="13" y="17"/>
                </a:cubicBezTo>
                <a:cubicBezTo>
                  <a:pt x="10" y="19"/>
                  <a:pt x="10" y="23"/>
                  <a:pt x="12" y="26"/>
                </a:cubicBezTo>
                <a:cubicBezTo>
                  <a:pt x="15" y="29"/>
                  <a:pt x="15" y="29"/>
                  <a:pt x="15" y="29"/>
                </a:cubicBezTo>
                <a:cubicBezTo>
                  <a:pt x="14" y="32"/>
                  <a:pt x="12" y="36"/>
                  <a:pt x="11" y="39"/>
                </a:cubicBezTo>
                <a:lnTo>
                  <a:pt x="7" y="39"/>
                </a:lnTo>
                <a:close/>
                <a:moveTo>
                  <a:pt x="51" y="32"/>
                </a:moveTo>
                <a:cubicBezTo>
                  <a:pt x="61" y="32"/>
                  <a:pt x="69" y="40"/>
                  <a:pt x="69" y="50"/>
                </a:cubicBezTo>
                <a:cubicBezTo>
                  <a:pt x="69" y="60"/>
                  <a:pt x="60" y="67"/>
                  <a:pt x="51" y="67"/>
                </a:cubicBezTo>
                <a:cubicBezTo>
                  <a:pt x="41" y="67"/>
                  <a:pt x="33" y="59"/>
                  <a:pt x="33" y="49"/>
                </a:cubicBezTo>
                <a:cubicBezTo>
                  <a:pt x="33" y="39"/>
                  <a:pt x="41" y="31"/>
                  <a:pt x="51" y="32"/>
                </a:cubicBezTo>
                <a:close/>
                <a:moveTo>
                  <a:pt x="51" y="32"/>
                </a:moveTo>
                <a:cubicBezTo>
                  <a:pt x="51" y="32"/>
                  <a:pt x="51" y="32"/>
                  <a:pt x="51" y="32"/>
                </a:cubicBezTo>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sp>
        <p:nvSpPr>
          <p:cNvPr id="17422" name="TextBox 2387">
            <a:extLst>
              <a:ext uri="{FF2B5EF4-FFF2-40B4-BE49-F238E27FC236}">
                <a16:creationId xmlns:a16="http://schemas.microsoft.com/office/drawing/2014/main" id="{1C894C06-E22C-EF4E-8232-84C3FAD1BAF8}"/>
              </a:ext>
            </a:extLst>
          </p:cNvPr>
          <p:cNvSpPr txBox="1">
            <a:spLocks noChangeArrowheads="1"/>
          </p:cNvSpPr>
          <p:nvPr/>
        </p:nvSpPr>
        <p:spPr bwMode="auto">
          <a:xfrm>
            <a:off x="3722162" y="933856"/>
            <a:ext cx="5862256" cy="523220"/>
          </a:xfrm>
          <a:prstGeom prst="rect">
            <a:avLst/>
          </a:prstGeom>
          <a:solidFill>
            <a:schemeClr val="accent6">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Calibri" panose="020F0502020204030204" pitchFamily="34" charset="0"/>
              </a:defRPr>
            </a:lvl1pPr>
            <a:lvl2pPr marL="742950" indent="-285750">
              <a:defRPr sz="2400">
                <a:solidFill>
                  <a:schemeClr val="tx1"/>
                </a:solidFill>
                <a:latin typeface="Calibri" panose="020F0502020204030204" pitchFamily="34" charset="0"/>
              </a:defRPr>
            </a:lvl2pPr>
            <a:lvl3pPr marL="1143000" indent="-228600">
              <a:defRPr sz="2400">
                <a:solidFill>
                  <a:schemeClr val="tx1"/>
                </a:solidFill>
                <a:latin typeface="Calibri" panose="020F0502020204030204" pitchFamily="34" charset="0"/>
              </a:defRPr>
            </a:lvl3pPr>
            <a:lvl4pPr marL="1600200" indent="-228600">
              <a:defRPr sz="2400">
                <a:solidFill>
                  <a:schemeClr val="tx1"/>
                </a:solidFill>
                <a:latin typeface="Calibri" panose="020F0502020204030204" pitchFamily="34" charset="0"/>
              </a:defRPr>
            </a:lvl4pPr>
            <a:lvl5pPr marL="2057400" indent="-228600">
              <a:defRPr sz="2400">
                <a:solidFill>
                  <a:schemeClr val="tx1"/>
                </a:solidFill>
                <a:latin typeface="Calibri" panose="020F0502020204030204" pitchFamily="34" charset="0"/>
              </a:defRPr>
            </a:lvl5pPr>
            <a:lvl6pPr marL="2514600" indent="-228600" defTabSz="1217613" eaLnBrk="0" fontAlgn="base" hangingPunct="0">
              <a:spcBef>
                <a:spcPct val="0"/>
              </a:spcBef>
              <a:spcAft>
                <a:spcPct val="0"/>
              </a:spcAft>
              <a:defRPr sz="2400">
                <a:solidFill>
                  <a:schemeClr val="tx1"/>
                </a:solidFill>
                <a:latin typeface="Calibri" panose="020F0502020204030204" pitchFamily="34" charset="0"/>
              </a:defRPr>
            </a:lvl6pPr>
            <a:lvl7pPr marL="2971800" indent="-228600" defTabSz="1217613" eaLnBrk="0" fontAlgn="base" hangingPunct="0">
              <a:spcBef>
                <a:spcPct val="0"/>
              </a:spcBef>
              <a:spcAft>
                <a:spcPct val="0"/>
              </a:spcAft>
              <a:defRPr sz="2400">
                <a:solidFill>
                  <a:schemeClr val="tx1"/>
                </a:solidFill>
                <a:latin typeface="Calibri" panose="020F0502020204030204" pitchFamily="34" charset="0"/>
              </a:defRPr>
            </a:lvl7pPr>
            <a:lvl8pPr marL="3429000" indent="-228600" defTabSz="1217613" eaLnBrk="0" fontAlgn="base" hangingPunct="0">
              <a:spcBef>
                <a:spcPct val="0"/>
              </a:spcBef>
              <a:spcAft>
                <a:spcPct val="0"/>
              </a:spcAft>
              <a:defRPr sz="2400">
                <a:solidFill>
                  <a:schemeClr val="tx1"/>
                </a:solidFill>
                <a:latin typeface="Calibri" panose="020F0502020204030204" pitchFamily="34" charset="0"/>
              </a:defRPr>
            </a:lvl8pPr>
            <a:lvl9pPr marL="3886200" indent="-228600" defTabSz="1217613" eaLnBrk="0" fontAlgn="base" hangingPunct="0">
              <a:spcBef>
                <a:spcPct val="0"/>
              </a:spcBef>
              <a:spcAft>
                <a:spcPct val="0"/>
              </a:spcAft>
              <a:defRPr sz="2400">
                <a:solidFill>
                  <a:schemeClr val="tx1"/>
                </a:solidFill>
                <a:latin typeface="Calibri" panose="020F0502020204030204" pitchFamily="34" charset="0"/>
              </a:defRPr>
            </a:lvl9pPr>
          </a:lstStyle>
          <a:p>
            <a:pPr defTabSz="1217613" fontAlgn="base">
              <a:spcBef>
                <a:spcPct val="0"/>
              </a:spcBef>
              <a:spcAft>
                <a:spcPct val="0"/>
              </a:spcAft>
            </a:pPr>
            <a:r>
              <a:rPr lang="nl-BE" altLang="nl-BE" sz="2800" b="1" dirty="0">
                <a:solidFill>
                  <a:prstClr val="white"/>
                </a:solidFill>
                <a:cs typeface="Arial" panose="020B0604020202020204" pitchFamily="34" charset="0"/>
              </a:rPr>
              <a:t>DATA CONTEXT AND UNDERSTANDING</a:t>
            </a:r>
            <a:endParaRPr lang="et-EE" altLang="nl-BE" sz="2800" b="1" dirty="0">
              <a:solidFill>
                <a:prstClr val="white"/>
              </a:solidFill>
              <a:cs typeface="Arial" panose="020B0604020202020204" pitchFamily="34" charset="0"/>
            </a:endParaRPr>
          </a:p>
        </p:txBody>
      </p:sp>
      <p:sp>
        <p:nvSpPr>
          <p:cNvPr id="64" name="Freeform 376">
            <a:extLst>
              <a:ext uri="{FF2B5EF4-FFF2-40B4-BE49-F238E27FC236}">
                <a16:creationId xmlns:a16="http://schemas.microsoft.com/office/drawing/2014/main" id="{CECAAE50-26A4-4345-BC62-FEDC2C221B24}"/>
              </a:ext>
            </a:extLst>
          </p:cNvPr>
          <p:cNvSpPr>
            <a:spLocks/>
          </p:cNvSpPr>
          <p:nvPr/>
        </p:nvSpPr>
        <p:spPr bwMode="auto">
          <a:xfrm>
            <a:off x="2315442" y="550286"/>
            <a:ext cx="868362" cy="868362"/>
          </a:xfrm>
          <a:custGeom>
            <a:avLst/>
            <a:gdLst>
              <a:gd name="T0" fmla="*/ 868363 w 471"/>
              <a:gd name="T1" fmla="*/ 868363 h 471"/>
              <a:gd name="T2" fmla="*/ 77434 w 471"/>
              <a:gd name="T3" fmla="*/ 868363 h 471"/>
              <a:gd name="T4" fmla="*/ 0 w 471"/>
              <a:gd name="T5" fmla="*/ 790929 h 471"/>
              <a:gd name="T6" fmla="*/ 0 w 471"/>
              <a:gd name="T7" fmla="*/ 77434 h 471"/>
              <a:gd name="T8" fmla="*/ 77434 w 471"/>
              <a:gd name="T9" fmla="*/ 0 h 471"/>
              <a:gd name="T10" fmla="*/ 868363 w 471"/>
              <a:gd name="T11" fmla="*/ 0 h 471"/>
              <a:gd name="T12" fmla="*/ 868363 w 471"/>
              <a:gd name="T13" fmla="*/ 868363 h 47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71" h="471">
                <a:moveTo>
                  <a:pt x="471" y="471"/>
                </a:moveTo>
                <a:cubicBezTo>
                  <a:pt x="42" y="471"/>
                  <a:pt x="42" y="471"/>
                  <a:pt x="42" y="471"/>
                </a:cubicBezTo>
                <a:cubicBezTo>
                  <a:pt x="19" y="471"/>
                  <a:pt x="0" y="453"/>
                  <a:pt x="0" y="429"/>
                </a:cubicBezTo>
                <a:cubicBezTo>
                  <a:pt x="0" y="42"/>
                  <a:pt x="0" y="42"/>
                  <a:pt x="0" y="42"/>
                </a:cubicBezTo>
                <a:cubicBezTo>
                  <a:pt x="0" y="18"/>
                  <a:pt x="19" y="0"/>
                  <a:pt x="42" y="0"/>
                </a:cubicBezTo>
                <a:cubicBezTo>
                  <a:pt x="471" y="0"/>
                  <a:pt x="471" y="0"/>
                  <a:pt x="471" y="0"/>
                </a:cubicBezTo>
                <a:lnTo>
                  <a:pt x="471" y="471"/>
                </a:lnTo>
                <a:close/>
              </a:path>
            </a:pathLst>
          </a:custGeom>
          <a:solidFill>
            <a:schemeClr val="accent6">
              <a:lumMod val="75000"/>
            </a:schemeClr>
          </a:solidFill>
          <a:ln>
            <a:noFill/>
          </a:ln>
        </p:spPr>
        <p:txBody>
          <a:bodyPr/>
          <a:lstStyle/>
          <a:p>
            <a:pPr defTabSz="1218987">
              <a:defRPr/>
            </a:pPr>
            <a:endParaRPr lang="nl-BE" sz="2400" dirty="0">
              <a:solidFill>
                <a:prstClr val="black"/>
              </a:solidFill>
              <a:latin typeface="Calibri"/>
            </a:endParaRPr>
          </a:p>
        </p:txBody>
      </p:sp>
      <p:sp>
        <p:nvSpPr>
          <p:cNvPr id="65" name="Freeform 390">
            <a:extLst>
              <a:ext uri="{FF2B5EF4-FFF2-40B4-BE49-F238E27FC236}">
                <a16:creationId xmlns:a16="http://schemas.microsoft.com/office/drawing/2014/main" id="{FB442AC9-6702-5B4A-B1D5-E17F190FDAA9}"/>
              </a:ext>
            </a:extLst>
          </p:cNvPr>
          <p:cNvSpPr>
            <a:spLocks/>
          </p:cNvSpPr>
          <p:nvPr/>
        </p:nvSpPr>
        <p:spPr bwMode="auto">
          <a:xfrm>
            <a:off x="3183804" y="550286"/>
            <a:ext cx="306388" cy="1044575"/>
          </a:xfrm>
          <a:custGeom>
            <a:avLst/>
            <a:gdLst>
              <a:gd name="T0" fmla="*/ 306388 w 166"/>
              <a:gd name="T1" fmla="*/ 1044575 h 567"/>
              <a:gd name="T2" fmla="*/ 0 w 166"/>
              <a:gd name="T3" fmla="*/ 869558 h 567"/>
              <a:gd name="T4" fmla="*/ 0 w 166"/>
              <a:gd name="T5" fmla="*/ 0 h 567"/>
              <a:gd name="T6" fmla="*/ 306388 w 166"/>
              <a:gd name="T7" fmla="*/ 259762 h 567"/>
              <a:gd name="T8" fmla="*/ 306388 w 166"/>
              <a:gd name="T9" fmla="*/ 1044575 h 56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6" h="567">
                <a:moveTo>
                  <a:pt x="166" y="567"/>
                </a:moveTo>
                <a:cubicBezTo>
                  <a:pt x="111" y="535"/>
                  <a:pt x="56" y="504"/>
                  <a:pt x="0" y="472"/>
                </a:cubicBezTo>
                <a:cubicBezTo>
                  <a:pt x="0" y="314"/>
                  <a:pt x="0" y="157"/>
                  <a:pt x="0" y="0"/>
                </a:cubicBezTo>
                <a:cubicBezTo>
                  <a:pt x="56" y="47"/>
                  <a:pt x="111" y="94"/>
                  <a:pt x="166" y="141"/>
                </a:cubicBezTo>
                <a:cubicBezTo>
                  <a:pt x="166" y="283"/>
                  <a:pt x="166" y="425"/>
                  <a:pt x="166" y="567"/>
                </a:cubicBezTo>
                <a:close/>
              </a:path>
            </a:pathLst>
          </a:custGeom>
          <a:solidFill>
            <a:schemeClr val="accent6">
              <a:lumMod val="50000"/>
            </a:schemeClr>
          </a:solidFill>
          <a:ln>
            <a:noFill/>
          </a:ln>
        </p:spPr>
        <p:txBody>
          <a:bodyPr/>
          <a:lstStyle/>
          <a:p>
            <a:pPr defTabSz="1218987">
              <a:defRPr/>
            </a:pPr>
            <a:endParaRPr lang="nl-BE" sz="2400">
              <a:solidFill>
                <a:prstClr val="black">
                  <a:lumMod val="85000"/>
                  <a:lumOff val="15000"/>
                </a:prstClr>
              </a:solidFill>
              <a:latin typeface="Calibri"/>
            </a:endParaRPr>
          </a:p>
        </p:txBody>
      </p:sp>
      <p:sp>
        <p:nvSpPr>
          <p:cNvPr id="66" name="Rectangle 404">
            <a:extLst>
              <a:ext uri="{FF2B5EF4-FFF2-40B4-BE49-F238E27FC236}">
                <a16:creationId xmlns:a16="http://schemas.microsoft.com/office/drawing/2014/main" id="{716EFB4C-7394-5249-A790-274A4E0BBF74}"/>
              </a:ext>
            </a:extLst>
          </p:cNvPr>
          <p:cNvSpPr>
            <a:spLocks noChangeArrowheads="1"/>
          </p:cNvSpPr>
          <p:nvPr/>
        </p:nvSpPr>
        <p:spPr bwMode="auto">
          <a:xfrm>
            <a:off x="2472604" y="680461"/>
            <a:ext cx="654050" cy="692150"/>
          </a:xfrm>
          <a:prstGeom prst="rect">
            <a:avLst/>
          </a:prstGeom>
          <a:solidFill>
            <a:schemeClr val="accent6">
              <a:lumMod val="75000"/>
            </a:schemeClr>
          </a:solidFill>
          <a:ln>
            <a:noFill/>
          </a:ln>
        </p:spPr>
        <p:txBody>
          <a:bodyPr lIns="0" tIns="0" rIns="0" bIns="0">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defTabSz="1218987" eaLnBrk="1" hangingPunct="1">
              <a:defRPr/>
            </a:pPr>
            <a:r>
              <a:rPr lang="et-EE" altLang="nl-BE" sz="4500" dirty="0">
                <a:solidFill>
                  <a:srgbClr val="F2F2F2"/>
                </a:solidFill>
                <a:latin typeface="Myriad Pro" pitchFamily="34" charset="0"/>
              </a:rPr>
              <a:t>01</a:t>
            </a:r>
            <a:endParaRPr lang="et-EE" altLang="nl-BE" sz="4500" dirty="0">
              <a:solidFill>
                <a:prstClr val="black"/>
              </a:solidFill>
            </a:endParaRPr>
          </a:p>
        </p:txBody>
      </p:sp>
      <p:sp>
        <p:nvSpPr>
          <p:cNvPr id="17417" name="Afbeelding 67">
            <a:extLst>
              <a:ext uri="{FF2B5EF4-FFF2-40B4-BE49-F238E27FC236}">
                <a16:creationId xmlns:a16="http://schemas.microsoft.com/office/drawing/2014/main" id="{B6F9A7CD-5D8E-6C43-921F-FAA0FE0F6530}"/>
              </a:ext>
            </a:extLst>
          </p:cNvPr>
          <p:cNvSpPr>
            <a:spLocks noChangeAspect="1" noChangeArrowheads="1"/>
          </p:cNvSpPr>
          <p:nvPr/>
        </p:nvSpPr>
        <p:spPr bwMode="auto">
          <a:xfrm>
            <a:off x="11242676" y="66675"/>
            <a:ext cx="939800"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1217613" eaLnBrk="0" fontAlgn="base" hangingPunct="0">
              <a:spcBef>
                <a:spcPct val="0"/>
              </a:spcBef>
              <a:spcAft>
                <a:spcPct val="0"/>
              </a:spcAft>
            </a:pPr>
            <a:endParaRPr lang="nl-BE" altLang="nl-BE" sz="2400">
              <a:solidFill>
                <a:prstClr val="black"/>
              </a:solidFill>
              <a:latin typeface="Calibri" panose="020F0502020204030204" pitchFamily="34" charset="0"/>
            </a:endParaRPr>
          </a:p>
        </p:txBody>
      </p:sp>
      <p:sp>
        <p:nvSpPr>
          <p:cNvPr id="33" name="Freeform 384">
            <a:extLst>
              <a:ext uri="{FF2B5EF4-FFF2-40B4-BE49-F238E27FC236}">
                <a16:creationId xmlns:a16="http://schemas.microsoft.com/office/drawing/2014/main" id="{C2A0E591-F44A-F743-9262-0E4065AEB731}"/>
              </a:ext>
            </a:extLst>
          </p:cNvPr>
          <p:cNvSpPr>
            <a:spLocks/>
          </p:cNvSpPr>
          <p:nvPr/>
        </p:nvSpPr>
        <p:spPr bwMode="auto">
          <a:xfrm>
            <a:off x="3490192" y="4002953"/>
            <a:ext cx="6602412" cy="833437"/>
          </a:xfrm>
          <a:custGeom>
            <a:avLst/>
            <a:gdLst>
              <a:gd name="T0" fmla="*/ 2147483646 w 2995"/>
              <a:gd name="T1" fmla="*/ 2147483646 h 452"/>
              <a:gd name="T2" fmla="*/ 0 w 2995"/>
              <a:gd name="T3" fmla="*/ 2147483646 h 452"/>
              <a:gd name="T4" fmla="*/ 0 w 2995"/>
              <a:gd name="T5" fmla="*/ 2147483646 h 452"/>
              <a:gd name="T6" fmla="*/ 2147483646 w 2995"/>
              <a:gd name="T7" fmla="*/ 2147483646 h 452"/>
              <a:gd name="T8" fmla="*/ 2147483646 w 2995"/>
              <a:gd name="T9" fmla="*/ 2147483646 h 452"/>
              <a:gd name="T10" fmla="*/ 2147483646 w 2995"/>
              <a:gd name="T11" fmla="*/ 2147483646 h 45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95" h="452">
                <a:moveTo>
                  <a:pt x="2824" y="439"/>
                </a:moveTo>
                <a:cubicBezTo>
                  <a:pt x="0" y="439"/>
                  <a:pt x="0" y="439"/>
                  <a:pt x="0" y="439"/>
                </a:cubicBezTo>
                <a:cubicBezTo>
                  <a:pt x="0" y="13"/>
                  <a:pt x="0" y="13"/>
                  <a:pt x="0" y="13"/>
                </a:cubicBezTo>
                <a:cubicBezTo>
                  <a:pt x="2824" y="13"/>
                  <a:pt x="2824" y="13"/>
                  <a:pt x="2824" y="13"/>
                </a:cubicBezTo>
                <a:cubicBezTo>
                  <a:pt x="2824" y="13"/>
                  <a:pt x="2995" y="0"/>
                  <a:pt x="2995" y="226"/>
                </a:cubicBezTo>
                <a:cubicBezTo>
                  <a:pt x="2995" y="452"/>
                  <a:pt x="2824" y="439"/>
                  <a:pt x="2824" y="439"/>
                </a:cubicBezTo>
                <a:close/>
              </a:path>
            </a:pathLst>
          </a:custGeom>
          <a:solidFill>
            <a:schemeClr val="accent1">
              <a:lumMod val="60000"/>
              <a:lumOff val="40000"/>
            </a:schemeClr>
          </a:solidFill>
          <a:ln>
            <a:noFill/>
          </a:ln>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sp>
        <p:nvSpPr>
          <p:cNvPr id="34" name="Freeform 396">
            <a:extLst>
              <a:ext uri="{FF2B5EF4-FFF2-40B4-BE49-F238E27FC236}">
                <a16:creationId xmlns:a16="http://schemas.microsoft.com/office/drawing/2014/main" id="{6084552B-749B-0240-8026-22C3DB3F6F61}"/>
              </a:ext>
            </a:extLst>
          </p:cNvPr>
          <p:cNvSpPr>
            <a:spLocks noEditPoints="1"/>
          </p:cNvSpPr>
          <p:nvPr/>
        </p:nvSpPr>
        <p:spPr bwMode="auto">
          <a:xfrm>
            <a:off x="2553568" y="4126778"/>
            <a:ext cx="395287" cy="585787"/>
          </a:xfrm>
          <a:custGeom>
            <a:avLst/>
            <a:gdLst>
              <a:gd name="T0" fmla="*/ 2147483646 w 214"/>
              <a:gd name="T1" fmla="*/ 0 h 318"/>
              <a:gd name="T2" fmla="*/ 2147483646 w 214"/>
              <a:gd name="T3" fmla="*/ 2147483646 h 318"/>
              <a:gd name="T4" fmla="*/ 2147483646 w 214"/>
              <a:gd name="T5" fmla="*/ 2147483646 h 318"/>
              <a:gd name="T6" fmla="*/ 2147483646 w 214"/>
              <a:gd name="T7" fmla="*/ 2147483646 h 318"/>
              <a:gd name="T8" fmla="*/ 2147483646 w 214"/>
              <a:gd name="T9" fmla="*/ 2147483646 h 318"/>
              <a:gd name="T10" fmla="*/ 2147483646 w 214"/>
              <a:gd name="T11" fmla="*/ 2147483646 h 318"/>
              <a:gd name="T12" fmla="*/ 2147483646 w 214"/>
              <a:gd name="T13" fmla="*/ 2147483646 h 318"/>
              <a:gd name="T14" fmla="*/ 2147483646 w 214"/>
              <a:gd name="T15" fmla="*/ 2147483646 h 318"/>
              <a:gd name="T16" fmla="*/ 2147483646 w 214"/>
              <a:gd name="T17" fmla="*/ 2147483646 h 318"/>
              <a:gd name="T18" fmla="*/ 2147483646 w 214"/>
              <a:gd name="T19" fmla="*/ 2147483646 h 318"/>
              <a:gd name="T20" fmla="*/ 2147483646 w 214"/>
              <a:gd name="T21" fmla="*/ 2147483646 h 318"/>
              <a:gd name="T22" fmla="*/ 2147483646 w 214"/>
              <a:gd name="T23" fmla="*/ 2147483646 h 318"/>
              <a:gd name="T24" fmla="*/ 2147483646 w 214"/>
              <a:gd name="T25" fmla="*/ 2147483646 h 318"/>
              <a:gd name="T26" fmla="*/ 2147483646 w 214"/>
              <a:gd name="T27" fmla="*/ 2147483646 h 318"/>
              <a:gd name="T28" fmla="*/ 2147483646 w 214"/>
              <a:gd name="T29" fmla="*/ 2147483646 h 318"/>
              <a:gd name="T30" fmla="*/ 2147483646 w 214"/>
              <a:gd name="T31" fmla="*/ 2147483646 h 318"/>
              <a:gd name="T32" fmla="*/ 2147483646 w 214"/>
              <a:gd name="T33" fmla="*/ 2147483646 h 318"/>
              <a:gd name="T34" fmla="*/ 2147483646 w 214"/>
              <a:gd name="T35" fmla="*/ 2147483646 h 318"/>
              <a:gd name="T36" fmla="*/ 2147483646 w 214"/>
              <a:gd name="T37" fmla="*/ 2147483646 h 318"/>
              <a:gd name="T38" fmla="*/ 2147483646 w 214"/>
              <a:gd name="T39" fmla="*/ 2147483646 h 318"/>
              <a:gd name="T40" fmla="*/ 2147483646 w 214"/>
              <a:gd name="T41" fmla="*/ 2147483646 h 318"/>
              <a:gd name="T42" fmla="*/ 2147483646 w 214"/>
              <a:gd name="T43" fmla="*/ 2147483646 h 318"/>
              <a:gd name="T44" fmla="*/ 2147483646 w 214"/>
              <a:gd name="T45" fmla="*/ 2147483646 h 318"/>
              <a:gd name="T46" fmla="*/ 2147483646 w 214"/>
              <a:gd name="T47" fmla="*/ 2147483646 h 318"/>
              <a:gd name="T48" fmla="*/ 2147483646 w 214"/>
              <a:gd name="T49" fmla="*/ 2147483646 h 318"/>
              <a:gd name="T50" fmla="*/ 2147483646 w 214"/>
              <a:gd name="T51" fmla="*/ 2147483646 h 318"/>
              <a:gd name="T52" fmla="*/ 2147483646 w 214"/>
              <a:gd name="T53" fmla="*/ 2147483646 h 318"/>
              <a:gd name="T54" fmla="*/ 2147483646 w 214"/>
              <a:gd name="T55" fmla="*/ 2147483646 h 318"/>
              <a:gd name="T56" fmla="*/ 2147483646 w 214"/>
              <a:gd name="T57" fmla="*/ 2147483646 h 318"/>
              <a:gd name="T58" fmla="*/ 2147483646 w 214"/>
              <a:gd name="T59" fmla="*/ 2147483646 h 318"/>
              <a:gd name="T60" fmla="*/ 2147483646 w 214"/>
              <a:gd name="T61" fmla="*/ 2147483646 h 318"/>
              <a:gd name="T62" fmla="*/ 2147483646 w 214"/>
              <a:gd name="T63" fmla="*/ 2147483646 h 318"/>
              <a:gd name="T64" fmla="*/ 2147483646 w 214"/>
              <a:gd name="T65" fmla="*/ 2147483646 h 318"/>
              <a:gd name="T66" fmla="*/ 2147483646 w 214"/>
              <a:gd name="T67" fmla="*/ 2147483646 h 31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14" h="318">
                <a:moveTo>
                  <a:pt x="213" y="107"/>
                </a:moveTo>
                <a:cubicBezTo>
                  <a:pt x="214" y="48"/>
                  <a:pt x="166" y="0"/>
                  <a:pt x="107" y="0"/>
                </a:cubicBezTo>
                <a:cubicBezTo>
                  <a:pt x="48" y="0"/>
                  <a:pt x="0" y="47"/>
                  <a:pt x="0" y="106"/>
                </a:cubicBezTo>
                <a:cubicBezTo>
                  <a:pt x="0" y="130"/>
                  <a:pt x="8" y="153"/>
                  <a:pt x="22" y="172"/>
                </a:cubicBezTo>
                <a:cubicBezTo>
                  <a:pt x="33" y="186"/>
                  <a:pt x="43" y="200"/>
                  <a:pt x="52" y="215"/>
                </a:cubicBezTo>
                <a:cubicBezTo>
                  <a:pt x="51" y="280"/>
                  <a:pt x="51" y="280"/>
                  <a:pt x="51" y="280"/>
                </a:cubicBezTo>
                <a:cubicBezTo>
                  <a:pt x="51" y="286"/>
                  <a:pt x="56" y="290"/>
                  <a:pt x="62" y="290"/>
                </a:cubicBezTo>
                <a:cubicBezTo>
                  <a:pt x="74" y="290"/>
                  <a:pt x="74" y="290"/>
                  <a:pt x="74" y="290"/>
                </a:cubicBezTo>
                <a:cubicBezTo>
                  <a:pt x="74" y="296"/>
                  <a:pt x="74" y="296"/>
                  <a:pt x="74" y="296"/>
                </a:cubicBezTo>
                <a:cubicBezTo>
                  <a:pt x="74" y="308"/>
                  <a:pt x="84" y="318"/>
                  <a:pt x="97" y="318"/>
                </a:cubicBezTo>
                <a:cubicBezTo>
                  <a:pt x="115" y="318"/>
                  <a:pt x="115" y="318"/>
                  <a:pt x="115" y="318"/>
                </a:cubicBezTo>
                <a:cubicBezTo>
                  <a:pt x="128" y="318"/>
                  <a:pt x="138" y="308"/>
                  <a:pt x="138" y="296"/>
                </a:cubicBezTo>
                <a:cubicBezTo>
                  <a:pt x="138" y="291"/>
                  <a:pt x="138" y="291"/>
                  <a:pt x="138" y="291"/>
                </a:cubicBezTo>
                <a:cubicBezTo>
                  <a:pt x="150" y="291"/>
                  <a:pt x="150" y="291"/>
                  <a:pt x="150" y="291"/>
                </a:cubicBezTo>
                <a:cubicBezTo>
                  <a:pt x="156" y="291"/>
                  <a:pt x="161" y="286"/>
                  <a:pt x="161" y="280"/>
                </a:cubicBezTo>
                <a:cubicBezTo>
                  <a:pt x="161" y="215"/>
                  <a:pt x="161" y="215"/>
                  <a:pt x="161" y="215"/>
                </a:cubicBezTo>
                <a:cubicBezTo>
                  <a:pt x="170" y="200"/>
                  <a:pt x="180" y="186"/>
                  <a:pt x="190" y="173"/>
                </a:cubicBezTo>
                <a:cubicBezTo>
                  <a:pt x="205" y="154"/>
                  <a:pt x="213" y="131"/>
                  <a:pt x="213" y="107"/>
                </a:cubicBezTo>
                <a:close/>
                <a:moveTo>
                  <a:pt x="91" y="201"/>
                </a:moveTo>
                <a:cubicBezTo>
                  <a:pt x="73" y="120"/>
                  <a:pt x="73" y="120"/>
                  <a:pt x="73" y="120"/>
                </a:cubicBezTo>
                <a:cubicBezTo>
                  <a:pt x="84" y="114"/>
                  <a:pt x="84" y="114"/>
                  <a:pt x="84" y="114"/>
                </a:cubicBezTo>
                <a:cubicBezTo>
                  <a:pt x="97" y="127"/>
                  <a:pt x="97" y="127"/>
                  <a:pt x="97" y="127"/>
                </a:cubicBezTo>
                <a:cubicBezTo>
                  <a:pt x="98" y="128"/>
                  <a:pt x="100" y="128"/>
                  <a:pt x="101" y="128"/>
                </a:cubicBezTo>
                <a:cubicBezTo>
                  <a:pt x="103" y="128"/>
                  <a:pt x="104" y="127"/>
                  <a:pt x="105" y="126"/>
                </a:cubicBezTo>
                <a:cubicBezTo>
                  <a:pt x="117" y="112"/>
                  <a:pt x="117" y="112"/>
                  <a:pt x="117" y="112"/>
                </a:cubicBezTo>
                <a:cubicBezTo>
                  <a:pt x="124" y="125"/>
                  <a:pt x="124" y="125"/>
                  <a:pt x="124" y="125"/>
                </a:cubicBezTo>
                <a:cubicBezTo>
                  <a:pt x="125" y="127"/>
                  <a:pt x="127" y="128"/>
                  <a:pt x="129" y="128"/>
                </a:cubicBezTo>
                <a:cubicBezTo>
                  <a:pt x="129" y="128"/>
                  <a:pt x="130" y="128"/>
                  <a:pt x="131" y="128"/>
                </a:cubicBezTo>
                <a:cubicBezTo>
                  <a:pt x="140" y="124"/>
                  <a:pt x="140" y="124"/>
                  <a:pt x="140" y="124"/>
                </a:cubicBezTo>
                <a:cubicBezTo>
                  <a:pt x="122" y="201"/>
                  <a:pt x="122" y="201"/>
                  <a:pt x="122" y="201"/>
                </a:cubicBezTo>
                <a:lnTo>
                  <a:pt x="91" y="201"/>
                </a:lnTo>
                <a:close/>
                <a:moveTo>
                  <a:pt x="140" y="223"/>
                </a:moveTo>
                <a:cubicBezTo>
                  <a:pt x="140" y="241"/>
                  <a:pt x="140" y="241"/>
                  <a:pt x="140" y="241"/>
                </a:cubicBezTo>
                <a:cubicBezTo>
                  <a:pt x="73" y="240"/>
                  <a:pt x="73" y="240"/>
                  <a:pt x="73" y="240"/>
                </a:cubicBezTo>
                <a:cubicBezTo>
                  <a:pt x="73" y="222"/>
                  <a:pt x="73" y="222"/>
                  <a:pt x="73" y="222"/>
                </a:cubicBezTo>
                <a:lnTo>
                  <a:pt x="140" y="223"/>
                </a:lnTo>
                <a:close/>
                <a:moveTo>
                  <a:pt x="73" y="269"/>
                </a:moveTo>
                <a:cubicBezTo>
                  <a:pt x="73" y="251"/>
                  <a:pt x="73" y="251"/>
                  <a:pt x="73" y="251"/>
                </a:cubicBezTo>
                <a:cubicBezTo>
                  <a:pt x="140" y="251"/>
                  <a:pt x="140" y="251"/>
                  <a:pt x="140" y="251"/>
                </a:cubicBezTo>
                <a:cubicBezTo>
                  <a:pt x="140" y="269"/>
                  <a:pt x="140" y="269"/>
                  <a:pt x="140" y="269"/>
                </a:cubicBezTo>
                <a:lnTo>
                  <a:pt x="73" y="269"/>
                </a:lnTo>
                <a:close/>
                <a:moveTo>
                  <a:pt x="144" y="201"/>
                </a:moveTo>
                <a:cubicBezTo>
                  <a:pt x="138" y="201"/>
                  <a:pt x="138" y="201"/>
                  <a:pt x="138" y="201"/>
                </a:cubicBezTo>
                <a:cubicBezTo>
                  <a:pt x="159" y="113"/>
                  <a:pt x="159" y="113"/>
                  <a:pt x="159" y="113"/>
                </a:cubicBezTo>
                <a:cubicBezTo>
                  <a:pt x="160" y="109"/>
                  <a:pt x="157" y="104"/>
                  <a:pt x="153" y="103"/>
                </a:cubicBezTo>
                <a:cubicBezTo>
                  <a:pt x="148" y="102"/>
                  <a:pt x="144" y="105"/>
                  <a:pt x="143" y="109"/>
                </a:cubicBezTo>
                <a:cubicBezTo>
                  <a:pt x="143" y="111"/>
                  <a:pt x="143" y="111"/>
                  <a:pt x="143" y="111"/>
                </a:cubicBezTo>
                <a:cubicBezTo>
                  <a:pt x="131" y="116"/>
                  <a:pt x="131" y="116"/>
                  <a:pt x="131" y="116"/>
                </a:cubicBezTo>
                <a:cubicBezTo>
                  <a:pt x="123" y="100"/>
                  <a:pt x="123" y="100"/>
                  <a:pt x="123" y="100"/>
                </a:cubicBezTo>
                <a:cubicBezTo>
                  <a:pt x="122" y="98"/>
                  <a:pt x="121" y="97"/>
                  <a:pt x="119" y="97"/>
                </a:cubicBezTo>
                <a:cubicBezTo>
                  <a:pt x="117" y="96"/>
                  <a:pt x="115" y="97"/>
                  <a:pt x="114" y="99"/>
                </a:cubicBezTo>
                <a:cubicBezTo>
                  <a:pt x="101" y="115"/>
                  <a:pt x="101" y="115"/>
                  <a:pt x="101" y="115"/>
                </a:cubicBezTo>
                <a:cubicBezTo>
                  <a:pt x="88" y="103"/>
                  <a:pt x="88" y="103"/>
                  <a:pt x="88" y="103"/>
                </a:cubicBezTo>
                <a:cubicBezTo>
                  <a:pt x="86" y="101"/>
                  <a:pt x="84" y="101"/>
                  <a:pt x="82" y="102"/>
                </a:cubicBezTo>
                <a:cubicBezTo>
                  <a:pt x="70" y="109"/>
                  <a:pt x="70" y="109"/>
                  <a:pt x="70" y="109"/>
                </a:cubicBezTo>
                <a:cubicBezTo>
                  <a:pt x="70" y="109"/>
                  <a:pt x="70" y="109"/>
                  <a:pt x="70" y="109"/>
                </a:cubicBezTo>
                <a:cubicBezTo>
                  <a:pt x="69" y="105"/>
                  <a:pt x="65" y="102"/>
                  <a:pt x="60" y="103"/>
                </a:cubicBezTo>
                <a:cubicBezTo>
                  <a:pt x="56" y="104"/>
                  <a:pt x="53" y="108"/>
                  <a:pt x="54" y="113"/>
                </a:cubicBezTo>
                <a:cubicBezTo>
                  <a:pt x="74" y="201"/>
                  <a:pt x="74" y="201"/>
                  <a:pt x="74" y="201"/>
                </a:cubicBezTo>
                <a:cubicBezTo>
                  <a:pt x="68" y="201"/>
                  <a:pt x="68" y="201"/>
                  <a:pt x="68" y="201"/>
                </a:cubicBezTo>
                <a:cubicBezTo>
                  <a:pt x="60" y="187"/>
                  <a:pt x="50" y="172"/>
                  <a:pt x="39" y="159"/>
                </a:cubicBezTo>
                <a:cubicBezTo>
                  <a:pt x="27" y="144"/>
                  <a:pt x="21" y="126"/>
                  <a:pt x="21" y="106"/>
                </a:cubicBezTo>
                <a:cubicBezTo>
                  <a:pt x="21" y="59"/>
                  <a:pt x="60" y="21"/>
                  <a:pt x="107" y="21"/>
                </a:cubicBezTo>
                <a:cubicBezTo>
                  <a:pt x="154" y="21"/>
                  <a:pt x="192" y="60"/>
                  <a:pt x="192" y="107"/>
                </a:cubicBezTo>
                <a:cubicBezTo>
                  <a:pt x="192" y="126"/>
                  <a:pt x="186" y="144"/>
                  <a:pt x="174" y="159"/>
                </a:cubicBezTo>
                <a:cubicBezTo>
                  <a:pt x="163" y="173"/>
                  <a:pt x="153" y="187"/>
                  <a:pt x="144" y="201"/>
                </a:cubicBezTo>
                <a:close/>
                <a:moveTo>
                  <a:pt x="144" y="201"/>
                </a:moveTo>
                <a:cubicBezTo>
                  <a:pt x="144" y="201"/>
                  <a:pt x="144" y="201"/>
                  <a:pt x="144" y="201"/>
                </a:cubicBezTo>
              </a:path>
            </a:pathLst>
          </a:custGeom>
          <a:solidFill>
            <a:schemeClr val="accent1">
              <a:lumMod val="60000"/>
              <a:lumOff val="40000"/>
            </a:schemeClr>
          </a:solidFill>
          <a:ln>
            <a:noFill/>
          </a:ln>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grpSp>
        <p:nvGrpSpPr>
          <p:cNvPr id="35" name="Groep 53">
            <a:extLst>
              <a:ext uri="{FF2B5EF4-FFF2-40B4-BE49-F238E27FC236}">
                <a16:creationId xmlns:a16="http://schemas.microsoft.com/office/drawing/2014/main" id="{827A388D-14B2-1A4F-98FA-175F18125DF0}"/>
              </a:ext>
            </a:extLst>
          </p:cNvPr>
          <p:cNvGrpSpPr>
            <a:grpSpLocks/>
          </p:cNvGrpSpPr>
          <p:nvPr/>
        </p:nvGrpSpPr>
        <p:grpSpPr bwMode="auto">
          <a:xfrm>
            <a:off x="2315442" y="3983902"/>
            <a:ext cx="6076950" cy="869950"/>
            <a:chOff x="2709863" y="2973388"/>
            <a:chExt cx="6076107" cy="869950"/>
          </a:xfrm>
          <a:solidFill>
            <a:schemeClr val="accent1">
              <a:lumMod val="60000"/>
              <a:lumOff val="40000"/>
            </a:schemeClr>
          </a:solidFill>
        </p:grpSpPr>
        <p:sp>
          <p:nvSpPr>
            <p:cNvPr id="36" name="TextBox 374">
              <a:extLst>
                <a:ext uri="{FF2B5EF4-FFF2-40B4-BE49-F238E27FC236}">
                  <a16:creationId xmlns:a16="http://schemas.microsoft.com/office/drawing/2014/main" id="{8E5F5576-3D29-B041-84CD-183C573495E6}"/>
                </a:ext>
              </a:extLst>
            </p:cNvPr>
            <p:cNvSpPr txBox="1">
              <a:spLocks noChangeArrowheads="1"/>
            </p:cNvSpPr>
            <p:nvPr/>
          </p:nvSpPr>
          <p:spPr bwMode="auto">
            <a:xfrm>
              <a:off x="4079207" y="3163576"/>
              <a:ext cx="4706763" cy="5232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Calibri" panose="020F0502020204030204" pitchFamily="34" charset="0"/>
                </a:defRPr>
              </a:lvl1pPr>
              <a:lvl2pPr marL="742950" indent="-285750">
                <a:defRPr sz="2400">
                  <a:solidFill>
                    <a:schemeClr val="tx1"/>
                  </a:solidFill>
                  <a:latin typeface="Calibri" panose="020F0502020204030204" pitchFamily="34" charset="0"/>
                </a:defRPr>
              </a:lvl2pPr>
              <a:lvl3pPr marL="1143000" indent="-228600">
                <a:defRPr sz="2400">
                  <a:solidFill>
                    <a:schemeClr val="tx1"/>
                  </a:solidFill>
                  <a:latin typeface="Calibri" panose="020F0502020204030204" pitchFamily="34" charset="0"/>
                </a:defRPr>
              </a:lvl3pPr>
              <a:lvl4pPr marL="1600200" indent="-228600">
                <a:defRPr sz="2400">
                  <a:solidFill>
                    <a:schemeClr val="tx1"/>
                  </a:solidFill>
                  <a:latin typeface="Calibri" panose="020F0502020204030204" pitchFamily="34" charset="0"/>
                </a:defRPr>
              </a:lvl4pPr>
              <a:lvl5pPr marL="2057400" indent="-228600">
                <a:defRPr sz="2400">
                  <a:solidFill>
                    <a:schemeClr val="tx1"/>
                  </a:solidFill>
                  <a:latin typeface="Calibri" panose="020F0502020204030204" pitchFamily="34" charset="0"/>
                </a:defRPr>
              </a:lvl5pPr>
              <a:lvl6pPr marL="2514600" indent="-228600" defTabSz="1217613" eaLnBrk="0" fontAlgn="base" hangingPunct="0">
                <a:spcBef>
                  <a:spcPct val="0"/>
                </a:spcBef>
                <a:spcAft>
                  <a:spcPct val="0"/>
                </a:spcAft>
                <a:defRPr sz="2400">
                  <a:solidFill>
                    <a:schemeClr val="tx1"/>
                  </a:solidFill>
                  <a:latin typeface="Calibri" panose="020F0502020204030204" pitchFamily="34" charset="0"/>
                </a:defRPr>
              </a:lvl6pPr>
              <a:lvl7pPr marL="2971800" indent="-228600" defTabSz="1217613" eaLnBrk="0" fontAlgn="base" hangingPunct="0">
                <a:spcBef>
                  <a:spcPct val="0"/>
                </a:spcBef>
                <a:spcAft>
                  <a:spcPct val="0"/>
                </a:spcAft>
                <a:defRPr sz="2400">
                  <a:solidFill>
                    <a:schemeClr val="tx1"/>
                  </a:solidFill>
                  <a:latin typeface="Calibri" panose="020F0502020204030204" pitchFamily="34" charset="0"/>
                </a:defRPr>
              </a:lvl7pPr>
              <a:lvl8pPr marL="3429000" indent="-228600" defTabSz="1217613" eaLnBrk="0" fontAlgn="base" hangingPunct="0">
                <a:spcBef>
                  <a:spcPct val="0"/>
                </a:spcBef>
                <a:spcAft>
                  <a:spcPct val="0"/>
                </a:spcAft>
                <a:defRPr sz="2400">
                  <a:solidFill>
                    <a:schemeClr val="tx1"/>
                  </a:solidFill>
                  <a:latin typeface="Calibri" panose="020F0502020204030204" pitchFamily="34" charset="0"/>
                </a:defRPr>
              </a:lvl8pPr>
              <a:lvl9pPr marL="3886200" indent="-228600" defTabSz="1217613" eaLnBrk="0" fontAlgn="base" hangingPunct="0">
                <a:spcBef>
                  <a:spcPct val="0"/>
                </a:spcBef>
                <a:spcAft>
                  <a:spcPct val="0"/>
                </a:spcAft>
                <a:defRPr sz="2400">
                  <a:solidFill>
                    <a:schemeClr val="tx1"/>
                  </a:solidFill>
                  <a:latin typeface="Calibri" panose="020F0502020204030204" pitchFamily="34" charset="0"/>
                </a:defRPr>
              </a:lvl9pPr>
            </a:lstStyle>
            <a:p>
              <a:pPr defTabSz="1217613" fontAlgn="base">
                <a:spcBef>
                  <a:spcPct val="0"/>
                </a:spcBef>
                <a:spcAft>
                  <a:spcPct val="0"/>
                </a:spcAft>
              </a:pPr>
              <a:r>
                <a:rPr lang="nl-BE" altLang="nl-BE" sz="2800" b="1" dirty="0">
                  <a:solidFill>
                    <a:prstClr val="white"/>
                  </a:solidFill>
                  <a:cs typeface="Arial" panose="020B0604020202020204" pitchFamily="34" charset="0"/>
                </a:rPr>
                <a:t>BOKEH APP ANALYSIS</a:t>
              </a:r>
              <a:endParaRPr lang="et-EE" altLang="nl-BE" sz="2800" b="1" dirty="0">
                <a:solidFill>
                  <a:prstClr val="white"/>
                </a:solidFill>
                <a:cs typeface="Arial" panose="020B0604020202020204" pitchFamily="34" charset="0"/>
              </a:endParaRPr>
            </a:p>
          </p:txBody>
        </p:sp>
        <p:sp>
          <p:nvSpPr>
            <p:cNvPr id="37" name="Freeform 382">
              <a:extLst>
                <a:ext uri="{FF2B5EF4-FFF2-40B4-BE49-F238E27FC236}">
                  <a16:creationId xmlns:a16="http://schemas.microsoft.com/office/drawing/2014/main" id="{00B43130-CA87-5442-B25B-6A686AC07917}"/>
                </a:ext>
              </a:extLst>
            </p:cNvPr>
            <p:cNvSpPr>
              <a:spLocks/>
            </p:cNvSpPr>
            <p:nvPr/>
          </p:nvSpPr>
          <p:spPr bwMode="auto">
            <a:xfrm>
              <a:off x="2709863" y="2973388"/>
              <a:ext cx="868363" cy="869950"/>
            </a:xfrm>
            <a:custGeom>
              <a:avLst/>
              <a:gdLst>
                <a:gd name="T0" fmla="*/ 2147483646 w 471"/>
                <a:gd name="T1" fmla="*/ 2147483646 h 472"/>
                <a:gd name="T2" fmla="*/ 2147483646 w 471"/>
                <a:gd name="T3" fmla="*/ 2147483646 h 472"/>
                <a:gd name="T4" fmla="*/ 0 w 471"/>
                <a:gd name="T5" fmla="*/ 2147483646 h 472"/>
                <a:gd name="T6" fmla="*/ 0 w 471"/>
                <a:gd name="T7" fmla="*/ 2147483646 h 472"/>
                <a:gd name="T8" fmla="*/ 2147483646 w 471"/>
                <a:gd name="T9" fmla="*/ 0 h 472"/>
                <a:gd name="T10" fmla="*/ 2147483646 w 471"/>
                <a:gd name="T11" fmla="*/ 0 h 472"/>
                <a:gd name="T12" fmla="*/ 2147483646 w 471"/>
                <a:gd name="T13" fmla="*/ 2147483646 h 4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71" h="472">
                  <a:moveTo>
                    <a:pt x="471" y="472"/>
                  </a:moveTo>
                  <a:cubicBezTo>
                    <a:pt x="42" y="472"/>
                    <a:pt x="42" y="472"/>
                    <a:pt x="42" y="472"/>
                  </a:cubicBezTo>
                  <a:cubicBezTo>
                    <a:pt x="19" y="472"/>
                    <a:pt x="0" y="453"/>
                    <a:pt x="0" y="430"/>
                  </a:cubicBezTo>
                  <a:cubicBezTo>
                    <a:pt x="0" y="42"/>
                    <a:pt x="0" y="42"/>
                    <a:pt x="0" y="42"/>
                  </a:cubicBezTo>
                  <a:cubicBezTo>
                    <a:pt x="0" y="19"/>
                    <a:pt x="19" y="0"/>
                    <a:pt x="42" y="0"/>
                  </a:cubicBezTo>
                  <a:cubicBezTo>
                    <a:pt x="471" y="0"/>
                    <a:pt x="471" y="0"/>
                    <a:pt x="471" y="0"/>
                  </a:cubicBezTo>
                  <a:lnTo>
                    <a:pt x="47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sp>
          <p:nvSpPr>
            <p:cNvPr id="38" name="Freeform 392">
              <a:extLst>
                <a:ext uri="{FF2B5EF4-FFF2-40B4-BE49-F238E27FC236}">
                  <a16:creationId xmlns:a16="http://schemas.microsoft.com/office/drawing/2014/main" id="{27F46354-ECAF-F947-985D-05F15D5DBE89}"/>
                </a:ext>
              </a:extLst>
            </p:cNvPr>
            <p:cNvSpPr>
              <a:spLocks/>
            </p:cNvSpPr>
            <p:nvPr/>
          </p:nvSpPr>
          <p:spPr bwMode="auto">
            <a:xfrm>
              <a:off x="3578105" y="2973388"/>
              <a:ext cx="306345" cy="869950"/>
            </a:xfrm>
            <a:custGeom>
              <a:avLst/>
              <a:gdLst>
                <a:gd name="T0" fmla="*/ 306388 w 166"/>
                <a:gd name="T1" fmla="*/ 827558 h 472"/>
                <a:gd name="T2" fmla="*/ 0 w 166"/>
                <a:gd name="T3" fmla="*/ 869950 h 472"/>
                <a:gd name="T4" fmla="*/ 0 w 166"/>
                <a:gd name="T5" fmla="*/ 0 h 472"/>
                <a:gd name="T6" fmla="*/ 306388 w 166"/>
                <a:gd name="T7" fmla="*/ 42392 h 472"/>
                <a:gd name="T8" fmla="*/ 306388 w 166"/>
                <a:gd name="T9" fmla="*/ 827558 h 47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6" h="472">
                  <a:moveTo>
                    <a:pt x="166" y="449"/>
                  </a:moveTo>
                  <a:cubicBezTo>
                    <a:pt x="111" y="457"/>
                    <a:pt x="56" y="464"/>
                    <a:pt x="0" y="472"/>
                  </a:cubicBezTo>
                  <a:cubicBezTo>
                    <a:pt x="0" y="315"/>
                    <a:pt x="0" y="157"/>
                    <a:pt x="0" y="0"/>
                  </a:cubicBezTo>
                  <a:cubicBezTo>
                    <a:pt x="56" y="8"/>
                    <a:pt x="111" y="15"/>
                    <a:pt x="166" y="23"/>
                  </a:cubicBezTo>
                  <a:cubicBezTo>
                    <a:pt x="166" y="165"/>
                    <a:pt x="166" y="307"/>
                    <a:pt x="166" y="449"/>
                  </a:cubicBezTo>
                  <a:close/>
                </a:path>
              </a:pathLst>
            </a:custGeom>
            <a:solidFill>
              <a:schemeClr val="accent1">
                <a:lumMod val="75000"/>
              </a:schemeClr>
            </a:solidFill>
            <a:ln>
              <a:noFill/>
            </a:ln>
          </p:spPr>
          <p:txBody>
            <a:bodyPr/>
            <a:lstStyle/>
            <a:p>
              <a:pPr defTabSz="1218987">
                <a:defRPr/>
              </a:pPr>
              <a:endParaRPr lang="nl-BE" sz="2400">
                <a:solidFill>
                  <a:srgbClr val="ABC4A7">
                    <a:lumMod val="75000"/>
                  </a:srgbClr>
                </a:solidFill>
                <a:latin typeface="Calibri"/>
              </a:endParaRPr>
            </a:p>
          </p:txBody>
        </p:sp>
        <p:sp>
          <p:nvSpPr>
            <p:cNvPr id="39" name="Rectangle 406">
              <a:extLst>
                <a:ext uri="{FF2B5EF4-FFF2-40B4-BE49-F238E27FC236}">
                  <a16:creationId xmlns:a16="http://schemas.microsoft.com/office/drawing/2014/main" id="{C30B6F40-062A-6E44-AF66-31961C5BF5B5}"/>
                </a:ext>
              </a:extLst>
            </p:cNvPr>
            <p:cNvSpPr>
              <a:spLocks noChangeArrowheads="1"/>
            </p:cNvSpPr>
            <p:nvPr/>
          </p:nvSpPr>
          <p:spPr bwMode="auto">
            <a:xfrm>
              <a:off x="2854766" y="3116264"/>
              <a:ext cx="723459" cy="69249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Calibri" panose="020F0502020204030204" pitchFamily="34" charset="0"/>
                </a:defRPr>
              </a:lvl1pPr>
              <a:lvl2pPr marL="742950" indent="-285750">
                <a:defRPr sz="2400">
                  <a:solidFill>
                    <a:schemeClr val="tx1"/>
                  </a:solidFill>
                  <a:latin typeface="Calibri" panose="020F0502020204030204" pitchFamily="34" charset="0"/>
                </a:defRPr>
              </a:lvl2pPr>
              <a:lvl3pPr marL="1143000" indent="-228600">
                <a:defRPr sz="2400">
                  <a:solidFill>
                    <a:schemeClr val="tx1"/>
                  </a:solidFill>
                  <a:latin typeface="Calibri" panose="020F0502020204030204" pitchFamily="34" charset="0"/>
                </a:defRPr>
              </a:lvl3pPr>
              <a:lvl4pPr marL="1600200" indent="-228600">
                <a:defRPr sz="2400">
                  <a:solidFill>
                    <a:schemeClr val="tx1"/>
                  </a:solidFill>
                  <a:latin typeface="Calibri" panose="020F0502020204030204" pitchFamily="34" charset="0"/>
                </a:defRPr>
              </a:lvl4pPr>
              <a:lvl5pPr marL="2057400" indent="-228600">
                <a:defRPr sz="2400">
                  <a:solidFill>
                    <a:schemeClr val="tx1"/>
                  </a:solidFill>
                  <a:latin typeface="Calibri" panose="020F0502020204030204" pitchFamily="34" charset="0"/>
                </a:defRPr>
              </a:lvl5pPr>
              <a:lvl6pPr marL="2514600" indent="-228600" defTabSz="1217613" eaLnBrk="0" fontAlgn="base" hangingPunct="0">
                <a:spcBef>
                  <a:spcPct val="0"/>
                </a:spcBef>
                <a:spcAft>
                  <a:spcPct val="0"/>
                </a:spcAft>
                <a:defRPr sz="2400">
                  <a:solidFill>
                    <a:schemeClr val="tx1"/>
                  </a:solidFill>
                  <a:latin typeface="Calibri" panose="020F0502020204030204" pitchFamily="34" charset="0"/>
                </a:defRPr>
              </a:lvl6pPr>
              <a:lvl7pPr marL="2971800" indent="-228600" defTabSz="1217613" eaLnBrk="0" fontAlgn="base" hangingPunct="0">
                <a:spcBef>
                  <a:spcPct val="0"/>
                </a:spcBef>
                <a:spcAft>
                  <a:spcPct val="0"/>
                </a:spcAft>
                <a:defRPr sz="2400">
                  <a:solidFill>
                    <a:schemeClr val="tx1"/>
                  </a:solidFill>
                  <a:latin typeface="Calibri" panose="020F0502020204030204" pitchFamily="34" charset="0"/>
                </a:defRPr>
              </a:lvl7pPr>
              <a:lvl8pPr marL="3429000" indent="-228600" defTabSz="1217613" eaLnBrk="0" fontAlgn="base" hangingPunct="0">
                <a:spcBef>
                  <a:spcPct val="0"/>
                </a:spcBef>
                <a:spcAft>
                  <a:spcPct val="0"/>
                </a:spcAft>
                <a:defRPr sz="2400">
                  <a:solidFill>
                    <a:schemeClr val="tx1"/>
                  </a:solidFill>
                  <a:latin typeface="Calibri" panose="020F0502020204030204" pitchFamily="34" charset="0"/>
                </a:defRPr>
              </a:lvl8pPr>
              <a:lvl9pPr marL="3886200" indent="-228600" defTabSz="1217613" eaLnBrk="0" fontAlgn="base" hangingPunct="0">
                <a:spcBef>
                  <a:spcPct val="0"/>
                </a:spcBef>
                <a:spcAft>
                  <a:spcPct val="0"/>
                </a:spcAft>
                <a:defRPr sz="2400">
                  <a:solidFill>
                    <a:schemeClr val="tx1"/>
                  </a:solidFill>
                  <a:latin typeface="Calibri" panose="020F0502020204030204" pitchFamily="34" charset="0"/>
                </a:defRPr>
              </a:lvl9pPr>
            </a:lstStyle>
            <a:p>
              <a:pPr defTabSz="1217613" fontAlgn="base">
                <a:spcBef>
                  <a:spcPct val="0"/>
                </a:spcBef>
                <a:spcAft>
                  <a:spcPct val="0"/>
                </a:spcAft>
              </a:pPr>
              <a:r>
                <a:rPr lang="et-EE" altLang="nl-BE" sz="4500" dirty="0">
                  <a:solidFill>
                    <a:srgbClr val="F2F2F2"/>
                  </a:solidFill>
                  <a:latin typeface="Myriad Pro"/>
                  <a:cs typeface="Arial" panose="020B0604020202020204" pitchFamily="34" charset="0"/>
                </a:rPr>
                <a:t>04</a:t>
              </a:r>
              <a:endParaRPr lang="et-EE" altLang="nl-BE" sz="4500" dirty="0">
                <a:solidFill>
                  <a:prstClr val="black"/>
                </a:solidFill>
                <a:cs typeface="Arial" panose="020B0604020202020204" pitchFamily="34" charset="0"/>
              </a:endParaRPr>
            </a:p>
          </p:txBody>
        </p:sp>
      </p:grpSp>
      <p:sp>
        <p:nvSpPr>
          <p:cNvPr id="40" name="Freeform 384">
            <a:extLst>
              <a:ext uri="{FF2B5EF4-FFF2-40B4-BE49-F238E27FC236}">
                <a16:creationId xmlns:a16="http://schemas.microsoft.com/office/drawing/2014/main" id="{3D55C120-A1A5-8A40-93C8-57CD3FC4FA97}"/>
              </a:ext>
            </a:extLst>
          </p:cNvPr>
          <p:cNvSpPr>
            <a:spLocks/>
          </p:cNvSpPr>
          <p:nvPr/>
        </p:nvSpPr>
        <p:spPr bwMode="auto">
          <a:xfrm>
            <a:off x="3490192" y="5183766"/>
            <a:ext cx="6602412" cy="833437"/>
          </a:xfrm>
          <a:custGeom>
            <a:avLst/>
            <a:gdLst>
              <a:gd name="T0" fmla="*/ 2147483646 w 2995"/>
              <a:gd name="T1" fmla="*/ 2147483646 h 452"/>
              <a:gd name="T2" fmla="*/ 0 w 2995"/>
              <a:gd name="T3" fmla="*/ 2147483646 h 452"/>
              <a:gd name="T4" fmla="*/ 0 w 2995"/>
              <a:gd name="T5" fmla="*/ 2147483646 h 452"/>
              <a:gd name="T6" fmla="*/ 2147483646 w 2995"/>
              <a:gd name="T7" fmla="*/ 2147483646 h 452"/>
              <a:gd name="T8" fmla="*/ 2147483646 w 2995"/>
              <a:gd name="T9" fmla="*/ 2147483646 h 452"/>
              <a:gd name="T10" fmla="*/ 2147483646 w 2995"/>
              <a:gd name="T11" fmla="*/ 2147483646 h 45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95" h="452">
                <a:moveTo>
                  <a:pt x="2824" y="439"/>
                </a:moveTo>
                <a:cubicBezTo>
                  <a:pt x="0" y="439"/>
                  <a:pt x="0" y="439"/>
                  <a:pt x="0" y="439"/>
                </a:cubicBezTo>
                <a:cubicBezTo>
                  <a:pt x="0" y="13"/>
                  <a:pt x="0" y="13"/>
                  <a:pt x="0" y="13"/>
                </a:cubicBezTo>
                <a:cubicBezTo>
                  <a:pt x="2824" y="13"/>
                  <a:pt x="2824" y="13"/>
                  <a:pt x="2824" y="13"/>
                </a:cubicBezTo>
                <a:cubicBezTo>
                  <a:pt x="2824" y="13"/>
                  <a:pt x="2995" y="0"/>
                  <a:pt x="2995" y="226"/>
                </a:cubicBezTo>
                <a:cubicBezTo>
                  <a:pt x="2995" y="452"/>
                  <a:pt x="2824" y="439"/>
                  <a:pt x="2824" y="439"/>
                </a:cubicBezTo>
                <a:close/>
              </a:path>
            </a:pathLst>
          </a:custGeom>
          <a:solidFill>
            <a:schemeClr val="accent3">
              <a:lumMod val="40000"/>
              <a:lumOff val="60000"/>
            </a:schemeClr>
          </a:solidFill>
          <a:ln>
            <a:noFill/>
          </a:ln>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sp>
        <p:nvSpPr>
          <p:cNvPr id="41" name="Freeform 396">
            <a:extLst>
              <a:ext uri="{FF2B5EF4-FFF2-40B4-BE49-F238E27FC236}">
                <a16:creationId xmlns:a16="http://schemas.microsoft.com/office/drawing/2014/main" id="{CF12C31F-AF8D-1E4F-A2D1-3CA79E64167F}"/>
              </a:ext>
            </a:extLst>
          </p:cNvPr>
          <p:cNvSpPr>
            <a:spLocks noEditPoints="1"/>
          </p:cNvSpPr>
          <p:nvPr/>
        </p:nvSpPr>
        <p:spPr bwMode="auto">
          <a:xfrm>
            <a:off x="2553568" y="5307591"/>
            <a:ext cx="395287" cy="585787"/>
          </a:xfrm>
          <a:custGeom>
            <a:avLst/>
            <a:gdLst>
              <a:gd name="T0" fmla="*/ 2147483646 w 214"/>
              <a:gd name="T1" fmla="*/ 0 h 318"/>
              <a:gd name="T2" fmla="*/ 2147483646 w 214"/>
              <a:gd name="T3" fmla="*/ 2147483646 h 318"/>
              <a:gd name="T4" fmla="*/ 2147483646 w 214"/>
              <a:gd name="T5" fmla="*/ 2147483646 h 318"/>
              <a:gd name="T6" fmla="*/ 2147483646 w 214"/>
              <a:gd name="T7" fmla="*/ 2147483646 h 318"/>
              <a:gd name="T8" fmla="*/ 2147483646 w 214"/>
              <a:gd name="T9" fmla="*/ 2147483646 h 318"/>
              <a:gd name="T10" fmla="*/ 2147483646 w 214"/>
              <a:gd name="T11" fmla="*/ 2147483646 h 318"/>
              <a:gd name="T12" fmla="*/ 2147483646 w 214"/>
              <a:gd name="T13" fmla="*/ 2147483646 h 318"/>
              <a:gd name="T14" fmla="*/ 2147483646 w 214"/>
              <a:gd name="T15" fmla="*/ 2147483646 h 318"/>
              <a:gd name="T16" fmla="*/ 2147483646 w 214"/>
              <a:gd name="T17" fmla="*/ 2147483646 h 318"/>
              <a:gd name="T18" fmla="*/ 2147483646 w 214"/>
              <a:gd name="T19" fmla="*/ 2147483646 h 318"/>
              <a:gd name="T20" fmla="*/ 2147483646 w 214"/>
              <a:gd name="T21" fmla="*/ 2147483646 h 318"/>
              <a:gd name="T22" fmla="*/ 2147483646 w 214"/>
              <a:gd name="T23" fmla="*/ 2147483646 h 318"/>
              <a:gd name="T24" fmla="*/ 2147483646 w 214"/>
              <a:gd name="T25" fmla="*/ 2147483646 h 318"/>
              <a:gd name="T26" fmla="*/ 2147483646 w 214"/>
              <a:gd name="T27" fmla="*/ 2147483646 h 318"/>
              <a:gd name="T28" fmla="*/ 2147483646 w 214"/>
              <a:gd name="T29" fmla="*/ 2147483646 h 318"/>
              <a:gd name="T30" fmla="*/ 2147483646 w 214"/>
              <a:gd name="T31" fmla="*/ 2147483646 h 318"/>
              <a:gd name="T32" fmla="*/ 2147483646 w 214"/>
              <a:gd name="T33" fmla="*/ 2147483646 h 318"/>
              <a:gd name="T34" fmla="*/ 2147483646 w 214"/>
              <a:gd name="T35" fmla="*/ 2147483646 h 318"/>
              <a:gd name="T36" fmla="*/ 2147483646 w 214"/>
              <a:gd name="T37" fmla="*/ 2147483646 h 318"/>
              <a:gd name="T38" fmla="*/ 2147483646 w 214"/>
              <a:gd name="T39" fmla="*/ 2147483646 h 318"/>
              <a:gd name="T40" fmla="*/ 2147483646 w 214"/>
              <a:gd name="T41" fmla="*/ 2147483646 h 318"/>
              <a:gd name="T42" fmla="*/ 2147483646 w 214"/>
              <a:gd name="T43" fmla="*/ 2147483646 h 318"/>
              <a:gd name="T44" fmla="*/ 2147483646 w 214"/>
              <a:gd name="T45" fmla="*/ 2147483646 h 318"/>
              <a:gd name="T46" fmla="*/ 2147483646 w 214"/>
              <a:gd name="T47" fmla="*/ 2147483646 h 318"/>
              <a:gd name="T48" fmla="*/ 2147483646 w 214"/>
              <a:gd name="T49" fmla="*/ 2147483646 h 318"/>
              <a:gd name="T50" fmla="*/ 2147483646 w 214"/>
              <a:gd name="T51" fmla="*/ 2147483646 h 318"/>
              <a:gd name="T52" fmla="*/ 2147483646 w 214"/>
              <a:gd name="T53" fmla="*/ 2147483646 h 318"/>
              <a:gd name="T54" fmla="*/ 2147483646 w 214"/>
              <a:gd name="T55" fmla="*/ 2147483646 h 318"/>
              <a:gd name="T56" fmla="*/ 2147483646 w 214"/>
              <a:gd name="T57" fmla="*/ 2147483646 h 318"/>
              <a:gd name="T58" fmla="*/ 2147483646 w 214"/>
              <a:gd name="T59" fmla="*/ 2147483646 h 318"/>
              <a:gd name="T60" fmla="*/ 2147483646 w 214"/>
              <a:gd name="T61" fmla="*/ 2147483646 h 318"/>
              <a:gd name="T62" fmla="*/ 2147483646 w 214"/>
              <a:gd name="T63" fmla="*/ 2147483646 h 318"/>
              <a:gd name="T64" fmla="*/ 2147483646 w 214"/>
              <a:gd name="T65" fmla="*/ 2147483646 h 318"/>
              <a:gd name="T66" fmla="*/ 2147483646 w 214"/>
              <a:gd name="T67" fmla="*/ 2147483646 h 31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14" h="318">
                <a:moveTo>
                  <a:pt x="213" y="107"/>
                </a:moveTo>
                <a:cubicBezTo>
                  <a:pt x="214" y="48"/>
                  <a:pt x="166" y="0"/>
                  <a:pt x="107" y="0"/>
                </a:cubicBezTo>
                <a:cubicBezTo>
                  <a:pt x="48" y="0"/>
                  <a:pt x="0" y="47"/>
                  <a:pt x="0" y="106"/>
                </a:cubicBezTo>
                <a:cubicBezTo>
                  <a:pt x="0" y="130"/>
                  <a:pt x="8" y="153"/>
                  <a:pt x="22" y="172"/>
                </a:cubicBezTo>
                <a:cubicBezTo>
                  <a:pt x="33" y="186"/>
                  <a:pt x="43" y="200"/>
                  <a:pt x="52" y="215"/>
                </a:cubicBezTo>
                <a:cubicBezTo>
                  <a:pt x="51" y="280"/>
                  <a:pt x="51" y="280"/>
                  <a:pt x="51" y="280"/>
                </a:cubicBezTo>
                <a:cubicBezTo>
                  <a:pt x="51" y="286"/>
                  <a:pt x="56" y="290"/>
                  <a:pt x="62" y="290"/>
                </a:cubicBezTo>
                <a:cubicBezTo>
                  <a:pt x="74" y="290"/>
                  <a:pt x="74" y="290"/>
                  <a:pt x="74" y="290"/>
                </a:cubicBezTo>
                <a:cubicBezTo>
                  <a:pt x="74" y="296"/>
                  <a:pt x="74" y="296"/>
                  <a:pt x="74" y="296"/>
                </a:cubicBezTo>
                <a:cubicBezTo>
                  <a:pt x="74" y="308"/>
                  <a:pt x="84" y="318"/>
                  <a:pt x="97" y="318"/>
                </a:cubicBezTo>
                <a:cubicBezTo>
                  <a:pt x="115" y="318"/>
                  <a:pt x="115" y="318"/>
                  <a:pt x="115" y="318"/>
                </a:cubicBezTo>
                <a:cubicBezTo>
                  <a:pt x="128" y="318"/>
                  <a:pt x="138" y="308"/>
                  <a:pt x="138" y="296"/>
                </a:cubicBezTo>
                <a:cubicBezTo>
                  <a:pt x="138" y="291"/>
                  <a:pt x="138" y="291"/>
                  <a:pt x="138" y="291"/>
                </a:cubicBezTo>
                <a:cubicBezTo>
                  <a:pt x="150" y="291"/>
                  <a:pt x="150" y="291"/>
                  <a:pt x="150" y="291"/>
                </a:cubicBezTo>
                <a:cubicBezTo>
                  <a:pt x="156" y="291"/>
                  <a:pt x="161" y="286"/>
                  <a:pt x="161" y="280"/>
                </a:cubicBezTo>
                <a:cubicBezTo>
                  <a:pt x="161" y="215"/>
                  <a:pt x="161" y="215"/>
                  <a:pt x="161" y="215"/>
                </a:cubicBezTo>
                <a:cubicBezTo>
                  <a:pt x="170" y="200"/>
                  <a:pt x="180" y="186"/>
                  <a:pt x="190" y="173"/>
                </a:cubicBezTo>
                <a:cubicBezTo>
                  <a:pt x="205" y="154"/>
                  <a:pt x="213" y="131"/>
                  <a:pt x="213" y="107"/>
                </a:cubicBezTo>
                <a:close/>
                <a:moveTo>
                  <a:pt x="91" y="201"/>
                </a:moveTo>
                <a:cubicBezTo>
                  <a:pt x="73" y="120"/>
                  <a:pt x="73" y="120"/>
                  <a:pt x="73" y="120"/>
                </a:cubicBezTo>
                <a:cubicBezTo>
                  <a:pt x="84" y="114"/>
                  <a:pt x="84" y="114"/>
                  <a:pt x="84" y="114"/>
                </a:cubicBezTo>
                <a:cubicBezTo>
                  <a:pt x="97" y="127"/>
                  <a:pt x="97" y="127"/>
                  <a:pt x="97" y="127"/>
                </a:cubicBezTo>
                <a:cubicBezTo>
                  <a:pt x="98" y="128"/>
                  <a:pt x="100" y="128"/>
                  <a:pt x="101" y="128"/>
                </a:cubicBezTo>
                <a:cubicBezTo>
                  <a:pt x="103" y="128"/>
                  <a:pt x="104" y="127"/>
                  <a:pt x="105" y="126"/>
                </a:cubicBezTo>
                <a:cubicBezTo>
                  <a:pt x="117" y="112"/>
                  <a:pt x="117" y="112"/>
                  <a:pt x="117" y="112"/>
                </a:cubicBezTo>
                <a:cubicBezTo>
                  <a:pt x="124" y="125"/>
                  <a:pt x="124" y="125"/>
                  <a:pt x="124" y="125"/>
                </a:cubicBezTo>
                <a:cubicBezTo>
                  <a:pt x="125" y="127"/>
                  <a:pt x="127" y="128"/>
                  <a:pt x="129" y="128"/>
                </a:cubicBezTo>
                <a:cubicBezTo>
                  <a:pt x="129" y="128"/>
                  <a:pt x="130" y="128"/>
                  <a:pt x="131" y="128"/>
                </a:cubicBezTo>
                <a:cubicBezTo>
                  <a:pt x="140" y="124"/>
                  <a:pt x="140" y="124"/>
                  <a:pt x="140" y="124"/>
                </a:cubicBezTo>
                <a:cubicBezTo>
                  <a:pt x="122" y="201"/>
                  <a:pt x="122" y="201"/>
                  <a:pt x="122" y="201"/>
                </a:cubicBezTo>
                <a:lnTo>
                  <a:pt x="91" y="201"/>
                </a:lnTo>
                <a:close/>
                <a:moveTo>
                  <a:pt x="140" y="223"/>
                </a:moveTo>
                <a:cubicBezTo>
                  <a:pt x="140" y="241"/>
                  <a:pt x="140" y="241"/>
                  <a:pt x="140" y="241"/>
                </a:cubicBezTo>
                <a:cubicBezTo>
                  <a:pt x="73" y="240"/>
                  <a:pt x="73" y="240"/>
                  <a:pt x="73" y="240"/>
                </a:cubicBezTo>
                <a:cubicBezTo>
                  <a:pt x="73" y="222"/>
                  <a:pt x="73" y="222"/>
                  <a:pt x="73" y="222"/>
                </a:cubicBezTo>
                <a:lnTo>
                  <a:pt x="140" y="223"/>
                </a:lnTo>
                <a:close/>
                <a:moveTo>
                  <a:pt x="73" y="269"/>
                </a:moveTo>
                <a:cubicBezTo>
                  <a:pt x="73" y="251"/>
                  <a:pt x="73" y="251"/>
                  <a:pt x="73" y="251"/>
                </a:cubicBezTo>
                <a:cubicBezTo>
                  <a:pt x="140" y="251"/>
                  <a:pt x="140" y="251"/>
                  <a:pt x="140" y="251"/>
                </a:cubicBezTo>
                <a:cubicBezTo>
                  <a:pt x="140" y="269"/>
                  <a:pt x="140" y="269"/>
                  <a:pt x="140" y="269"/>
                </a:cubicBezTo>
                <a:lnTo>
                  <a:pt x="73" y="269"/>
                </a:lnTo>
                <a:close/>
                <a:moveTo>
                  <a:pt x="144" y="201"/>
                </a:moveTo>
                <a:cubicBezTo>
                  <a:pt x="138" y="201"/>
                  <a:pt x="138" y="201"/>
                  <a:pt x="138" y="201"/>
                </a:cubicBezTo>
                <a:cubicBezTo>
                  <a:pt x="159" y="113"/>
                  <a:pt x="159" y="113"/>
                  <a:pt x="159" y="113"/>
                </a:cubicBezTo>
                <a:cubicBezTo>
                  <a:pt x="160" y="109"/>
                  <a:pt x="157" y="104"/>
                  <a:pt x="153" y="103"/>
                </a:cubicBezTo>
                <a:cubicBezTo>
                  <a:pt x="148" y="102"/>
                  <a:pt x="144" y="105"/>
                  <a:pt x="143" y="109"/>
                </a:cubicBezTo>
                <a:cubicBezTo>
                  <a:pt x="143" y="111"/>
                  <a:pt x="143" y="111"/>
                  <a:pt x="143" y="111"/>
                </a:cubicBezTo>
                <a:cubicBezTo>
                  <a:pt x="131" y="116"/>
                  <a:pt x="131" y="116"/>
                  <a:pt x="131" y="116"/>
                </a:cubicBezTo>
                <a:cubicBezTo>
                  <a:pt x="123" y="100"/>
                  <a:pt x="123" y="100"/>
                  <a:pt x="123" y="100"/>
                </a:cubicBezTo>
                <a:cubicBezTo>
                  <a:pt x="122" y="98"/>
                  <a:pt x="121" y="97"/>
                  <a:pt x="119" y="97"/>
                </a:cubicBezTo>
                <a:cubicBezTo>
                  <a:pt x="117" y="96"/>
                  <a:pt x="115" y="97"/>
                  <a:pt x="114" y="99"/>
                </a:cubicBezTo>
                <a:cubicBezTo>
                  <a:pt x="101" y="115"/>
                  <a:pt x="101" y="115"/>
                  <a:pt x="101" y="115"/>
                </a:cubicBezTo>
                <a:cubicBezTo>
                  <a:pt x="88" y="103"/>
                  <a:pt x="88" y="103"/>
                  <a:pt x="88" y="103"/>
                </a:cubicBezTo>
                <a:cubicBezTo>
                  <a:pt x="86" y="101"/>
                  <a:pt x="84" y="101"/>
                  <a:pt x="82" y="102"/>
                </a:cubicBezTo>
                <a:cubicBezTo>
                  <a:pt x="70" y="109"/>
                  <a:pt x="70" y="109"/>
                  <a:pt x="70" y="109"/>
                </a:cubicBezTo>
                <a:cubicBezTo>
                  <a:pt x="70" y="109"/>
                  <a:pt x="70" y="109"/>
                  <a:pt x="70" y="109"/>
                </a:cubicBezTo>
                <a:cubicBezTo>
                  <a:pt x="69" y="105"/>
                  <a:pt x="65" y="102"/>
                  <a:pt x="60" y="103"/>
                </a:cubicBezTo>
                <a:cubicBezTo>
                  <a:pt x="56" y="104"/>
                  <a:pt x="53" y="108"/>
                  <a:pt x="54" y="113"/>
                </a:cubicBezTo>
                <a:cubicBezTo>
                  <a:pt x="74" y="201"/>
                  <a:pt x="74" y="201"/>
                  <a:pt x="74" y="201"/>
                </a:cubicBezTo>
                <a:cubicBezTo>
                  <a:pt x="68" y="201"/>
                  <a:pt x="68" y="201"/>
                  <a:pt x="68" y="201"/>
                </a:cubicBezTo>
                <a:cubicBezTo>
                  <a:pt x="60" y="187"/>
                  <a:pt x="50" y="172"/>
                  <a:pt x="39" y="159"/>
                </a:cubicBezTo>
                <a:cubicBezTo>
                  <a:pt x="27" y="144"/>
                  <a:pt x="21" y="126"/>
                  <a:pt x="21" y="106"/>
                </a:cubicBezTo>
                <a:cubicBezTo>
                  <a:pt x="21" y="59"/>
                  <a:pt x="60" y="21"/>
                  <a:pt x="107" y="21"/>
                </a:cubicBezTo>
                <a:cubicBezTo>
                  <a:pt x="154" y="21"/>
                  <a:pt x="192" y="60"/>
                  <a:pt x="192" y="107"/>
                </a:cubicBezTo>
                <a:cubicBezTo>
                  <a:pt x="192" y="126"/>
                  <a:pt x="186" y="144"/>
                  <a:pt x="174" y="159"/>
                </a:cubicBezTo>
                <a:cubicBezTo>
                  <a:pt x="163" y="173"/>
                  <a:pt x="153" y="187"/>
                  <a:pt x="144" y="201"/>
                </a:cubicBezTo>
                <a:close/>
                <a:moveTo>
                  <a:pt x="144" y="201"/>
                </a:moveTo>
                <a:cubicBezTo>
                  <a:pt x="144" y="201"/>
                  <a:pt x="144" y="201"/>
                  <a:pt x="144" y="201"/>
                </a:cubicBezTo>
              </a:path>
            </a:pathLst>
          </a:custGeom>
          <a:solidFill>
            <a:schemeClr val="tx2">
              <a:lumMod val="60000"/>
              <a:lumOff val="40000"/>
            </a:schemeClr>
          </a:solidFill>
          <a:ln>
            <a:noFill/>
          </a:ln>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grpSp>
        <p:nvGrpSpPr>
          <p:cNvPr id="42" name="Groep 53">
            <a:extLst>
              <a:ext uri="{FF2B5EF4-FFF2-40B4-BE49-F238E27FC236}">
                <a16:creationId xmlns:a16="http://schemas.microsoft.com/office/drawing/2014/main" id="{D4BAC6AE-F0C5-CE43-ADC4-F884AA0CDA89}"/>
              </a:ext>
            </a:extLst>
          </p:cNvPr>
          <p:cNvGrpSpPr>
            <a:grpSpLocks/>
          </p:cNvGrpSpPr>
          <p:nvPr/>
        </p:nvGrpSpPr>
        <p:grpSpPr bwMode="auto">
          <a:xfrm>
            <a:off x="2315442" y="5164715"/>
            <a:ext cx="6076950" cy="869950"/>
            <a:chOff x="2709863" y="2973388"/>
            <a:chExt cx="6076107" cy="869950"/>
          </a:xfrm>
          <a:solidFill>
            <a:schemeClr val="accent3">
              <a:lumMod val="40000"/>
              <a:lumOff val="60000"/>
            </a:schemeClr>
          </a:solidFill>
        </p:grpSpPr>
        <p:sp>
          <p:nvSpPr>
            <p:cNvPr id="44" name="TextBox 374">
              <a:extLst>
                <a:ext uri="{FF2B5EF4-FFF2-40B4-BE49-F238E27FC236}">
                  <a16:creationId xmlns:a16="http://schemas.microsoft.com/office/drawing/2014/main" id="{EA404A66-2096-1940-B50F-256EB66D6B64}"/>
                </a:ext>
              </a:extLst>
            </p:cNvPr>
            <p:cNvSpPr txBox="1">
              <a:spLocks noChangeArrowheads="1"/>
            </p:cNvSpPr>
            <p:nvPr/>
          </p:nvSpPr>
          <p:spPr bwMode="auto">
            <a:xfrm>
              <a:off x="4079207" y="3163576"/>
              <a:ext cx="4706763" cy="5232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Calibri" panose="020F0502020204030204" pitchFamily="34" charset="0"/>
                </a:defRPr>
              </a:lvl1pPr>
              <a:lvl2pPr marL="742950" indent="-285750">
                <a:defRPr sz="2400">
                  <a:solidFill>
                    <a:schemeClr val="tx1"/>
                  </a:solidFill>
                  <a:latin typeface="Calibri" panose="020F0502020204030204" pitchFamily="34" charset="0"/>
                </a:defRPr>
              </a:lvl2pPr>
              <a:lvl3pPr marL="1143000" indent="-228600">
                <a:defRPr sz="2400">
                  <a:solidFill>
                    <a:schemeClr val="tx1"/>
                  </a:solidFill>
                  <a:latin typeface="Calibri" panose="020F0502020204030204" pitchFamily="34" charset="0"/>
                </a:defRPr>
              </a:lvl3pPr>
              <a:lvl4pPr marL="1600200" indent="-228600">
                <a:defRPr sz="2400">
                  <a:solidFill>
                    <a:schemeClr val="tx1"/>
                  </a:solidFill>
                  <a:latin typeface="Calibri" panose="020F0502020204030204" pitchFamily="34" charset="0"/>
                </a:defRPr>
              </a:lvl4pPr>
              <a:lvl5pPr marL="2057400" indent="-228600">
                <a:defRPr sz="2400">
                  <a:solidFill>
                    <a:schemeClr val="tx1"/>
                  </a:solidFill>
                  <a:latin typeface="Calibri" panose="020F0502020204030204" pitchFamily="34" charset="0"/>
                </a:defRPr>
              </a:lvl5pPr>
              <a:lvl6pPr marL="2514600" indent="-228600" defTabSz="1217613" eaLnBrk="0" fontAlgn="base" hangingPunct="0">
                <a:spcBef>
                  <a:spcPct val="0"/>
                </a:spcBef>
                <a:spcAft>
                  <a:spcPct val="0"/>
                </a:spcAft>
                <a:defRPr sz="2400">
                  <a:solidFill>
                    <a:schemeClr val="tx1"/>
                  </a:solidFill>
                  <a:latin typeface="Calibri" panose="020F0502020204030204" pitchFamily="34" charset="0"/>
                </a:defRPr>
              </a:lvl6pPr>
              <a:lvl7pPr marL="2971800" indent="-228600" defTabSz="1217613" eaLnBrk="0" fontAlgn="base" hangingPunct="0">
                <a:spcBef>
                  <a:spcPct val="0"/>
                </a:spcBef>
                <a:spcAft>
                  <a:spcPct val="0"/>
                </a:spcAft>
                <a:defRPr sz="2400">
                  <a:solidFill>
                    <a:schemeClr val="tx1"/>
                  </a:solidFill>
                  <a:latin typeface="Calibri" panose="020F0502020204030204" pitchFamily="34" charset="0"/>
                </a:defRPr>
              </a:lvl7pPr>
              <a:lvl8pPr marL="3429000" indent="-228600" defTabSz="1217613" eaLnBrk="0" fontAlgn="base" hangingPunct="0">
                <a:spcBef>
                  <a:spcPct val="0"/>
                </a:spcBef>
                <a:spcAft>
                  <a:spcPct val="0"/>
                </a:spcAft>
                <a:defRPr sz="2400">
                  <a:solidFill>
                    <a:schemeClr val="tx1"/>
                  </a:solidFill>
                  <a:latin typeface="Calibri" panose="020F0502020204030204" pitchFamily="34" charset="0"/>
                </a:defRPr>
              </a:lvl8pPr>
              <a:lvl9pPr marL="3886200" indent="-228600" defTabSz="1217613" eaLnBrk="0" fontAlgn="base" hangingPunct="0">
                <a:spcBef>
                  <a:spcPct val="0"/>
                </a:spcBef>
                <a:spcAft>
                  <a:spcPct val="0"/>
                </a:spcAft>
                <a:defRPr sz="2400">
                  <a:solidFill>
                    <a:schemeClr val="tx1"/>
                  </a:solidFill>
                  <a:latin typeface="Calibri" panose="020F0502020204030204" pitchFamily="34" charset="0"/>
                </a:defRPr>
              </a:lvl9pPr>
            </a:lstStyle>
            <a:p>
              <a:pPr defTabSz="1217613" fontAlgn="base">
                <a:spcBef>
                  <a:spcPct val="0"/>
                </a:spcBef>
                <a:spcAft>
                  <a:spcPct val="0"/>
                </a:spcAft>
              </a:pPr>
              <a:r>
                <a:rPr lang="nl-BE" altLang="nl-BE" sz="2800" b="1" dirty="0">
                  <a:solidFill>
                    <a:prstClr val="white"/>
                  </a:solidFill>
                  <a:cs typeface="Arial" panose="020B0604020202020204" pitchFamily="34" charset="0"/>
                </a:rPr>
                <a:t>DISCUSSION</a:t>
              </a:r>
              <a:endParaRPr lang="et-EE" altLang="nl-BE" sz="2800" b="1" dirty="0">
                <a:solidFill>
                  <a:prstClr val="white"/>
                </a:solidFill>
                <a:cs typeface="Arial" panose="020B0604020202020204" pitchFamily="34" charset="0"/>
              </a:endParaRPr>
            </a:p>
          </p:txBody>
        </p:sp>
        <p:sp>
          <p:nvSpPr>
            <p:cNvPr id="45" name="Freeform 382">
              <a:extLst>
                <a:ext uri="{FF2B5EF4-FFF2-40B4-BE49-F238E27FC236}">
                  <a16:creationId xmlns:a16="http://schemas.microsoft.com/office/drawing/2014/main" id="{F8FC582C-7064-174F-9C78-35BC2257A4D7}"/>
                </a:ext>
              </a:extLst>
            </p:cNvPr>
            <p:cNvSpPr>
              <a:spLocks/>
            </p:cNvSpPr>
            <p:nvPr/>
          </p:nvSpPr>
          <p:spPr bwMode="auto">
            <a:xfrm>
              <a:off x="2709863" y="2973388"/>
              <a:ext cx="868363" cy="869950"/>
            </a:xfrm>
            <a:custGeom>
              <a:avLst/>
              <a:gdLst>
                <a:gd name="T0" fmla="*/ 2147483646 w 471"/>
                <a:gd name="T1" fmla="*/ 2147483646 h 472"/>
                <a:gd name="T2" fmla="*/ 2147483646 w 471"/>
                <a:gd name="T3" fmla="*/ 2147483646 h 472"/>
                <a:gd name="T4" fmla="*/ 0 w 471"/>
                <a:gd name="T5" fmla="*/ 2147483646 h 472"/>
                <a:gd name="T6" fmla="*/ 0 w 471"/>
                <a:gd name="T7" fmla="*/ 2147483646 h 472"/>
                <a:gd name="T8" fmla="*/ 2147483646 w 471"/>
                <a:gd name="T9" fmla="*/ 0 h 472"/>
                <a:gd name="T10" fmla="*/ 2147483646 w 471"/>
                <a:gd name="T11" fmla="*/ 0 h 472"/>
                <a:gd name="T12" fmla="*/ 2147483646 w 471"/>
                <a:gd name="T13" fmla="*/ 2147483646 h 4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71" h="472">
                  <a:moveTo>
                    <a:pt x="471" y="472"/>
                  </a:moveTo>
                  <a:cubicBezTo>
                    <a:pt x="42" y="472"/>
                    <a:pt x="42" y="472"/>
                    <a:pt x="42" y="472"/>
                  </a:cubicBezTo>
                  <a:cubicBezTo>
                    <a:pt x="19" y="472"/>
                    <a:pt x="0" y="453"/>
                    <a:pt x="0" y="430"/>
                  </a:cubicBezTo>
                  <a:cubicBezTo>
                    <a:pt x="0" y="42"/>
                    <a:pt x="0" y="42"/>
                    <a:pt x="0" y="42"/>
                  </a:cubicBezTo>
                  <a:cubicBezTo>
                    <a:pt x="0" y="19"/>
                    <a:pt x="19" y="0"/>
                    <a:pt x="42" y="0"/>
                  </a:cubicBezTo>
                  <a:cubicBezTo>
                    <a:pt x="471" y="0"/>
                    <a:pt x="471" y="0"/>
                    <a:pt x="471" y="0"/>
                  </a:cubicBezTo>
                  <a:lnTo>
                    <a:pt x="47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7613" eaLnBrk="0" fontAlgn="base" hangingPunct="0">
                <a:spcBef>
                  <a:spcPct val="0"/>
                </a:spcBef>
                <a:spcAft>
                  <a:spcPct val="0"/>
                </a:spcAft>
              </a:pPr>
              <a:endParaRPr lang="nl-BE" sz="2400">
                <a:solidFill>
                  <a:prstClr val="black"/>
                </a:solidFill>
                <a:latin typeface="Calibri" panose="020F0502020204030204" pitchFamily="34" charset="0"/>
              </a:endParaRPr>
            </a:p>
          </p:txBody>
        </p:sp>
        <p:sp>
          <p:nvSpPr>
            <p:cNvPr id="46" name="Freeform 392">
              <a:extLst>
                <a:ext uri="{FF2B5EF4-FFF2-40B4-BE49-F238E27FC236}">
                  <a16:creationId xmlns:a16="http://schemas.microsoft.com/office/drawing/2014/main" id="{76F09569-78F4-0C43-ABB3-36F0FE8965C3}"/>
                </a:ext>
              </a:extLst>
            </p:cNvPr>
            <p:cNvSpPr>
              <a:spLocks/>
            </p:cNvSpPr>
            <p:nvPr/>
          </p:nvSpPr>
          <p:spPr bwMode="auto">
            <a:xfrm>
              <a:off x="3578105" y="2973388"/>
              <a:ext cx="306345" cy="869950"/>
            </a:xfrm>
            <a:custGeom>
              <a:avLst/>
              <a:gdLst>
                <a:gd name="T0" fmla="*/ 306388 w 166"/>
                <a:gd name="T1" fmla="*/ 827558 h 472"/>
                <a:gd name="T2" fmla="*/ 0 w 166"/>
                <a:gd name="T3" fmla="*/ 869950 h 472"/>
                <a:gd name="T4" fmla="*/ 0 w 166"/>
                <a:gd name="T5" fmla="*/ 0 h 472"/>
                <a:gd name="T6" fmla="*/ 306388 w 166"/>
                <a:gd name="T7" fmla="*/ 42392 h 472"/>
                <a:gd name="T8" fmla="*/ 306388 w 166"/>
                <a:gd name="T9" fmla="*/ 827558 h 47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6" h="472">
                  <a:moveTo>
                    <a:pt x="166" y="449"/>
                  </a:moveTo>
                  <a:cubicBezTo>
                    <a:pt x="111" y="457"/>
                    <a:pt x="56" y="464"/>
                    <a:pt x="0" y="472"/>
                  </a:cubicBezTo>
                  <a:cubicBezTo>
                    <a:pt x="0" y="315"/>
                    <a:pt x="0" y="157"/>
                    <a:pt x="0" y="0"/>
                  </a:cubicBezTo>
                  <a:cubicBezTo>
                    <a:pt x="56" y="8"/>
                    <a:pt x="111" y="15"/>
                    <a:pt x="166" y="23"/>
                  </a:cubicBezTo>
                  <a:cubicBezTo>
                    <a:pt x="166" y="165"/>
                    <a:pt x="166" y="307"/>
                    <a:pt x="166" y="449"/>
                  </a:cubicBezTo>
                  <a:close/>
                </a:path>
              </a:pathLst>
            </a:custGeom>
            <a:solidFill>
              <a:schemeClr val="accent3">
                <a:lumMod val="60000"/>
                <a:lumOff val="40000"/>
              </a:schemeClr>
            </a:solidFill>
            <a:ln>
              <a:noFill/>
            </a:ln>
          </p:spPr>
          <p:txBody>
            <a:bodyPr/>
            <a:lstStyle/>
            <a:p>
              <a:pPr defTabSz="1218987">
                <a:defRPr/>
              </a:pPr>
              <a:endParaRPr lang="nl-BE" sz="2400" dirty="0">
                <a:solidFill>
                  <a:srgbClr val="ABC4A7">
                    <a:lumMod val="75000"/>
                  </a:srgbClr>
                </a:solidFill>
                <a:latin typeface="Calibri"/>
              </a:endParaRPr>
            </a:p>
          </p:txBody>
        </p:sp>
        <p:sp>
          <p:nvSpPr>
            <p:cNvPr id="47" name="Rectangle 406">
              <a:extLst>
                <a:ext uri="{FF2B5EF4-FFF2-40B4-BE49-F238E27FC236}">
                  <a16:creationId xmlns:a16="http://schemas.microsoft.com/office/drawing/2014/main" id="{41EED6D2-B8E8-0F4C-A66C-C98AED8A8D62}"/>
                </a:ext>
              </a:extLst>
            </p:cNvPr>
            <p:cNvSpPr>
              <a:spLocks noChangeArrowheads="1"/>
            </p:cNvSpPr>
            <p:nvPr/>
          </p:nvSpPr>
          <p:spPr bwMode="auto">
            <a:xfrm>
              <a:off x="2854766" y="3116264"/>
              <a:ext cx="723459" cy="69249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sz="2400">
                  <a:solidFill>
                    <a:schemeClr val="tx1"/>
                  </a:solidFill>
                  <a:latin typeface="Calibri" panose="020F0502020204030204" pitchFamily="34" charset="0"/>
                </a:defRPr>
              </a:lvl1pPr>
              <a:lvl2pPr marL="742950" indent="-285750">
                <a:defRPr sz="2400">
                  <a:solidFill>
                    <a:schemeClr val="tx1"/>
                  </a:solidFill>
                  <a:latin typeface="Calibri" panose="020F0502020204030204" pitchFamily="34" charset="0"/>
                </a:defRPr>
              </a:lvl2pPr>
              <a:lvl3pPr marL="1143000" indent="-228600">
                <a:defRPr sz="2400">
                  <a:solidFill>
                    <a:schemeClr val="tx1"/>
                  </a:solidFill>
                  <a:latin typeface="Calibri" panose="020F0502020204030204" pitchFamily="34" charset="0"/>
                </a:defRPr>
              </a:lvl3pPr>
              <a:lvl4pPr marL="1600200" indent="-228600">
                <a:defRPr sz="2400">
                  <a:solidFill>
                    <a:schemeClr val="tx1"/>
                  </a:solidFill>
                  <a:latin typeface="Calibri" panose="020F0502020204030204" pitchFamily="34" charset="0"/>
                </a:defRPr>
              </a:lvl4pPr>
              <a:lvl5pPr marL="2057400" indent="-228600">
                <a:defRPr sz="2400">
                  <a:solidFill>
                    <a:schemeClr val="tx1"/>
                  </a:solidFill>
                  <a:latin typeface="Calibri" panose="020F0502020204030204" pitchFamily="34" charset="0"/>
                </a:defRPr>
              </a:lvl5pPr>
              <a:lvl6pPr marL="2514600" indent="-228600" defTabSz="1217613" eaLnBrk="0" fontAlgn="base" hangingPunct="0">
                <a:spcBef>
                  <a:spcPct val="0"/>
                </a:spcBef>
                <a:spcAft>
                  <a:spcPct val="0"/>
                </a:spcAft>
                <a:defRPr sz="2400">
                  <a:solidFill>
                    <a:schemeClr val="tx1"/>
                  </a:solidFill>
                  <a:latin typeface="Calibri" panose="020F0502020204030204" pitchFamily="34" charset="0"/>
                </a:defRPr>
              </a:lvl6pPr>
              <a:lvl7pPr marL="2971800" indent="-228600" defTabSz="1217613" eaLnBrk="0" fontAlgn="base" hangingPunct="0">
                <a:spcBef>
                  <a:spcPct val="0"/>
                </a:spcBef>
                <a:spcAft>
                  <a:spcPct val="0"/>
                </a:spcAft>
                <a:defRPr sz="2400">
                  <a:solidFill>
                    <a:schemeClr val="tx1"/>
                  </a:solidFill>
                  <a:latin typeface="Calibri" panose="020F0502020204030204" pitchFamily="34" charset="0"/>
                </a:defRPr>
              </a:lvl7pPr>
              <a:lvl8pPr marL="3429000" indent="-228600" defTabSz="1217613" eaLnBrk="0" fontAlgn="base" hangingPunct="0">
                <a:spcBef>
                  <a:spcPct val="0"/>
                </a:spcBef>
                <a:spcAft>
                  <a:spcPct val="0"/>
                </a:spcAft>
                <a:defRPr sz="2400">
                  <a:solidFill>
                    <a:schemeClr val="tx1"/>
                  </a:solidFill>
                  <a:latin typeface="Calibri" panose="020F0502020204030204" pitchFamily="34" charset="0"/>
                </a:defRPr>
              </a:lvl8pPr>
              <a:lvl9pPr marL="3886200" indent="-228600" defTabSz="1217613" eaLnBrk="0" fontAlgn="base" hangingPunct="0">
                <a:spcBef>
                  <a:spcPct val="0"/>
                </a:spcBef>
                <a:spcAft>
                  <a:spcPct val="0"/>
                </a:spcAft>
                <a:defRPr sz="2400">
                  <a:solidFill>
                    <a:schemeClr val="tx1"/>
                  </a:solidFill>
                  <a:latin typeface="Calibri" panose="020F0502020204030204" pitchFamily="34" charset="0"/>
                </a:defRPr>
              </a:lvl9pPr>
            </a:lstStyle>
            <a:p>
              <a:pPr defTabSz="1217613" fontAlgn="base">
                <a:spcBef>
                  <a:spcPct val="0"/>
                </a:spcBef>
                <a:spcAft>
                  <a:spcPct val="0"/>
                </a:spcAft>
              </a:pPr>
              <a:r>
                <a:rPr lang="et-EE" altLang="nl-BE" sz="4500" dirty="0">
                  <a:solidFill>
                    <a:srgbClr val="F2F2F2"/>
                  </a:solidFill>
                  <a:latin typeface="Myriad Pro"/>
                  <a:cs typeface="Arial" panose="020B0604020202020204" pitchFamily="34" charset="0"/>
                </a:rPr>
                <a:t>05</a:t>
              </a:r>
              <a:endParaRPr lang="et-EE" altLang="nl-BE" sz="4500" dirty="0">
                <a:solidFill>
                  <a:prstClr val="black"/>
                </a:solidFill>
                <a:cs typeface="Arial" panose="020B0604020202020204" pitchFamily="34" charset="0"/>
              </a:endParaRPr>
            </a:p>
          </p:txBody>
        </p:sp>
      </p:grpSp>
      <p:sp>
        <p:nvSpPr>
          <p:cNvPr id="2" name="Slide Number Placeholder 1">
            <a:extLst>
              <a:ext uri="{FF2B5EF4-FFF2-40B4-BE49-F238E27FC236}">
                <a16:creationId xmlns:a16="http://schemas.microsoft.com/office/drawing/2014/main" id="{6D71DCF1-91A7-4318-91F4-A5E0B771B95E}"/>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561381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609906" y="1604681"/>
            <a:ext cx="3568661" cy="4887557"/>
          </a:xfrm>
        </p:spPr>
        <p:txBody>
          <a:bodyPr anchor="t">
            <a:normAutofit lnSpcReduction="10000"/>
          </a:bodyPr>
          <a:lstStyle/>
          <a:p>
            <a:r>
              <a:rPr lang="nl-BE" dirty="0" err="1"/>
              <a:t>Yellow</a:t>
            </a:r>
            <a:r>
              <a:rPr lang="nl-BE" dirty="0"/>
              <a:t> </a:t>
            </a:r>
            <a:r>
              <a:rPr lang="nl-BE" dirty="0" err="1"/>
              <a:t>taxis</a:t>
            </a:r>
            <a:r>
              <a:rPr lang="nl-BE" dirty="0"/>
              <a:t> have </a:t>
            </a:r>
            <a:r>
              <a:rPr lang="nl-BE" dirty="0" err="1"/>
              <a:t>an</a:t>
            </a:r>
            <a:r>
              <a:rPr lang="nl-BE" dirty="0"/>
              <a:t> </a:t>
            </a:r>
            <a:r>
              <a:rPr lang="nl-BE" dirty="0" err="1"/>
              <a:t>exclusive</a:t>
            </a:r>
            <a:r>
              <a:rPr lang="nl-BE" dirty="0"/>
              <a:t> </a:t>
            </a:r>
            <a:r>
              <a:rPr lang="nl-BE" dirty="0" err="1"/>
              <a:t>hail</a:t>
            </a:r>
            <a:r>
              <a:rPr lang="nl-BE" dirty="0"/>
              <a:t> zone in Manhattan </a:t>
            </a:r>
            <a:r>
              <a:rPr lang="nl-BE" dirty="0" err="1"/>
              <a:t>and</a:t>
            </a:r>
            <a:r>
              <a:rPr lang="nl-BE" dirty="0"/>
              <a:t> at </a:t>
            </a:r>
            <a:r>
              <a:rPr lang="nl-BE" dirty="0" err="1"/>
              <a:t>the</a:t>
            </a:r>
            <a:r>
              <a:rPr lang="nl-BE" dirty="0"/>
              <a:t> airports.</a:t>
            </a:r>
          </a:p>
          <a:p>
            <a:r>
              <a:rPr lang="en-US" dirty="0"/>
              <a:t>By law, there are 13,587 yellow taxis (</a:t>
            </a:r>
            <a:r>
              <a:rPr lang="en-US" dirty="0" err="1"/>
              <a:t>medaillons</a:t>
            </a:r>
            <a:r>
              <a:rPr lang="en-US" dirty="0"/>
              <a:t>) in New York City.</a:t>
            </a:r>
          </a:p>
          <a:p>
            <a:r>
              <a:rPr lang="en-US" dirty="0"/>
              <a:t>Drivers lease a vehicle for about $150 per shift (10-12 hours) </a:t>
            </a:r>
          </a:p>
          <a:p>
            <a:r>
              <a:rPr lang="en-US" dirty="0"/>
              <a:t>Driver collects 100% of the fares and tips, all expenses are on them.</a:t>
            </a:r>
          </a:p>
          <a:p>
            <a:r>
              <a:rPr lang="en-US" dirty="0"/>
              <a:t>Taxis are often shared to increase their time on the road.</a:t>
            </a:r>
          </a:p>
          <a:p>
            <a:r>
              <a:rPr lang="en-US" dirty="0"/>
              <a:t>The 2 TPEP providers calculate the standard tip rate differently.</a:t>
            </a:r>
          </a:p>
          <a:p>
            <a:endParaRPr lang="en-US" dirty="0"/>
          </a:p>
        </p:txBody>
      </p:sp>
      <p:sp>
        <p:nvSpPr>
          <p:cNvPr id="7" name="Title 1">
            <a:extLst>
              <a:ext uri="{FF2B5EF4-FFF2-40B4-BE49-F238E27FC236}">
                <a16:creationId xmlns:a16="http://schemas.microsoft.com/office/drawing/2014/main" id="{BC9625FB-897F-452E-9D21-988E4EAD3273}"/>
              </a:ext>
            </a:extLst>
          </p:cNvPr>
          <p:cNvSpPr>
            <a:spLocks noGrp="1"/>
          </p:cNvSpPr>
          <p:nvPr>
            <p:ph type="title"/>
          </p:nvPr>
        </p:nvSpPr>
        <p:spPr>
          <a:xfrm>
            <a:off x="581192" y="702156"/>
            <a:ext cx="11029616" cy="564669"/>
          </a:xfrm>
        </p:spPr>
        <p:txBody>
          <a:bodyPr/>
          <a:lstStyle/>
          <a:p>
            <a:r>
              <a:rPr lang="nl-BE" dirty="0"/>
              <a:t>Data Context</a:t>
            </a:r>
            <a:endParaRPr lang="en-US" dirty="0"/>
          </a:p>
        </p:txBody>
      </p:sp>
      <p:pic>
        <p:nvPicPr>
          <p:cNvPr id="6" name="Picture 5">
            <a:extLst>
              <a:ext uri="{FF2B5EF4-FFF2-40B4-BE49-F238E27FC236}">
                <a16:creationId xmlns:a16="http://schemas.microsoft.com/office/drawing/2014/main" id="{25B9BE3F-CE37-4B6D-BB5B-387CE5BAB169}"/>
              </a:ext>
            </a:extLst>
          </p:cNvPr>
          <p:cNvPicPr>
            <a:picLocks noChangeAspect="1"/>
          </p:cNvPicPr>
          <p:nvPr/>
        </p:nvPicPr>
        <p:blipFill>
          <a:blip r:embed="rId3"/>
          <a:stretch>
            <a:fillRect/>
          </a:stretch>
        </p:blipFill>
        <p:spPr>
          <a:xfrm>
            <a:off x="4365067" y="548639"/>
            <a:ext cx="7826933" cy="5943600"/>
          </a:xfrm>
          <a:prstGeom prst="rect">
            <a:avLst/>
          </a:prstGeom>
        </p:spPr>
      </p:pic>
      <p:sp>
        <p:nvSpPr>
          <p:cNvPr id="2" name="Slide Number Placeholder 1">
            <a:extLst>
              <a:ext uri="{FF2B5EF4-FFF2-40B4-BE49-F238E27FC236}">
                <a16:creationId xmlns:a16="http://schemas.microsoft.com/office/drawing/2014/main" id="{92AAE6B4-DB41-40E6-B22E-FF304E0778AB}"/>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1035893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en-US" dirty="0"/>
              <a:t>Data understanding</a:t>
            </a:r>
          </a:p>
        </p:txBody>
      </p:sp>
      <p:sp>
        <p:nvSpPr>
          <p:cNvPr id="5" name="TextBox 4">
            <a:extLst>
              <a:ext uri="{FF2B5EF4-FFF2-40B4-BE49-F238E27FC236}">
                <a16:creationId xmlns:a16="http://schemas.microsoft.com/office/drawing/2014/main" id="{DB180E42-F2DA-4240-B261-ED35EE30120B}"/>
              </a:ext>
            </a:extLst>
          </p:cNvPr>
          <p:cNvSpPr txBox="1"/>
          <p:nvPr/>
        </p:nvSpPr>
        <p:spPr>
          <a:xfrm>
            <a:off x="581192" y="1333500"/>
            <a:ext cx="3305175" cy="369332"/>
          </a:xfrm>
          <a:prstGeom prst="rect">
            <a:avLst/>
          </a:prstGeom>
          <a:noFill/>
        </p:spPr>
        <p:txBody>
          <a:bodyPr wrap="square" rtlCol="0">
            <a:spAutoFit/>
          </a:bodyPr>
          <a:lstStyle/>
          <a:p>
            <a:r>
              <a:rPr lang="nl-BE" dirty="0"/>
              <a:t>STRUCTURE</a:t>
            </a:r>
            <a:endParaRPr lang="en-US" dirty="0"/>
          </a:p>
        </p:txBody>
      </p:sp>
      <p:pic>
        <p:nvPicPr>
          <p:cNvPr id="9" name="Content Placeholder 8">
            <a:extLst>
              <a:ext uri="{FF2B5EF4-FFF2-40B4-BE49-F238E27FC236}">
                <a16:creationId xmlns:a16="http://schemas.microsoft.com/office/drawing/2014/main" id="{AB594CE1-BDAB-4243-9A2A-D108CAD50AFC}"/>
              </a:ext>
            </a:extLst>
          </p:cNvPr>
          <p:cNvPicPr>
            <a:picLocks noGrp="1" noChangeAspect="1"/>
          </p:cNvPicPr>
          <p:nvPr>
            <p:ph idx="1"/>
          </p:nvPr>
        </p:nvPicPr>
        <p:blipFill>
          <a:blip r:embed="rId2"/>
          <a:stretch>
            <a:fillRect/>
          </a:stretch>
        </p:blipFill>
        <p:spPr>
          <a:xfrm>
            <a:off x="581191" y="4490911"/>
            <a:ext cx="4379692" cy="1523893"/>
          </a:xfrm>
          <a:prstGeom prst="rect">
            <a:avLst/>
          </a:prstGeom>
        </p:spPr>
      </p:pic>
      <p:pic>
        <p:nvPicPr>
          <p:cNvPr id="8" name="Picture 7">
            <a:extLst>
              <a:ext uri="{FF2B5EF4-FFF2-40B4-BE49-F238E27FC236}">
                <a16:creationId xmlns:a16="http://schemas.microsoft.com/office/drawing/2014/main" id="{38634A04-F5F2-409F-891A-2411DD714C18}"/>
              </a:ext>
            </a:extLst>
          </p:cNvPr>
          <p:cNvPicPr>
            <a:picLocks noChangeAspect="1"/>
          </p:cNvPicPr>
          <p:nvPr/>
        </p:nvPicPr>
        <p:blipFill rotWithShape="1">
          <a:blip r:embed="rId3"/>
          <a:srcRect b="64720"/>
          <a:stretch/>
        </p:blipFill>
        <p:spPr>
          <a:xfrm>
            <a:off x="581192" y="2238916"/>
            <a:ext cx="11088646" cy="1715910"/>
          </a:xfrm>
          <a:prstGeom prst="rect">
            <a:avLst/>
          </a:prstGeom>
        </p:spPr>
      </p:pic>
      <p:sp>
        <p:nvSpPr>
          <p:cNvPr id="10" name="Content Placeholder 2">
            <a:extLst>
              <a:ext uri="{FF2B5EF4-FFF2-40B4-BE49-F238E27FC236}">
                <a16:creationId xmlns:a16="http://schemas.microsoft.com/office/drawing/2014/main" id="{2C2ACE84-8BED-486D-AF71-4D286C22714B}"/>
              </a:ext>
            </a:extLst>
          </p:cNvPr>
          <p:cNvSpPr txBox="1">
            <a:spLocks/>
          </p:cNvSpPr>
          <p:nvPr/>
        </p:nvSpPr>
        <p:spPr>
          <a:xfrm>
            <a:off x="662457" y="1780173"/>
            <a:ext cx="3568661" cy="458743"/>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nl-BE" dirty="0"/>
              <a:t>new_york_taxi.csv</a:t>
            </a:r>
          </a:p>
          <a:p>
            <a:pPr marL="0" indent="0">
              <a:buNone/>
            </a:pPr>
            <a:endParaRPr lang="nl-BE" dirty="0"/>
          </a:p>
          <a:p>
            <a:pPr marL="0" indent="0">
              <a:buNone/>
            </a:pPr>
            <a:endParaRPr lang="nl-BE" dirty="0"/>
          </a:p>
          <a:p>
            <a:pPr marL="0" indent="0">
              <a:buNone/>
            </a:pPr>
            <a:endParaRPr lang="nl-BE" dirty="0"/>
          </a:p>
          <a:p>
            <a:pPr marL="0" indent="0">
              <a:buNone/>
            </a:pPr>
            <a:endParaRPr lang="nl-BE" dirty="0"/>
          </a:p>
          <a:p>
            <a:pPr marL="0" indent="0">
              <a:buNone/>
            </a:pPr>
            <a:endParaRPr lang="nl-BE" dirty="0"/>
          </a:p>
        </p:txBody>
      </p:sp>
      <p:sp>
        <p:nvSpPr>
          <p:cNvPr id="11" name="Content Placeholder 2">
            <a:extLst>
              <a:ext uri="{FF2B5EF4-FFF2-40B4-BE49-F238E27FC236}">
                <a16:creationId xmlns:a16="http://schemas.microsoft.com/office/drawing/2014/main" id="{B3BE29BC-C07A-42C9-8B89-D3BF09489982}"/>
              </a:ext>
            </a:extLst>
          </p:cNvPr>
          <p:cNvSpPr txBox="1">
            <a:spLocks/>
          </p:cNvSpPr>
          <p:nvPr/>
        </p:nvSpPr>
        <p:spPr>
          <a:xfrm>
            <a:off x="662457" y="4054904"/>
            <a:ext cx="3568661" cy="458743"/>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nl-BE" dirty="0"/>
              <a:t>taxi_zones.csv</a:t>
            </a:r>
          </a:p>
          <a:p>
            <a:pPr marL="0" indent="0">
              <a:buNone/>
            </a:pPr>
            <a:endParaRPr lang="nl-BE" dirty="0"/>
          </a:p>
          <a:p>
            <a:pPr marL="0" indent="0">
              <a:buNone/>
            </a:pPr>
            <a:endParaRPr lang="nl-BE" dirty="0"/>
          </a:p>
          <a:p>
            <a:pPr marL="0" indent="0">
              <a:buNone/>
            </a:pPr>
            <a:endParaRPr lang="nl-BE" dirty="0"/>
          </a:p>
          <a:p>
            <a:pPr marL="0" indent="0">
              <a:buNone/>
            </a:pPr>
            <a:endParaRPr lang="nl-BE" dirty="0"/>
          </a:p>
          <a:p>
            <a:pPr marL="0" indent="0">
              <a:buNone/>
            </a:pPr>
            <a:endParaRPr lang="nl-BE" dirty="0"/>
          </a:p>
        </p:txBody>
      </p:sp>
      <p:sp>
        <p:nvSpPr>
          <p:cNvPr id="3" name="Slide Number Placeholder 2">
            <a:extLst>
              <a:ext uri="{FF2B5EF4-FFF2-40B4-BE49-F238E27FC236}">
                <a16:creationId xmlns:a16="http://schemas.microsoft.com/office/drawing/2014/main" id="{87F21DBF-35A8-4112-B341-B02087D61854}"/>
              </a:ext>
            </a:extLst>
          </p:cNvPr>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1569207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en-US" dirty="0"/>
              <a:t>Data understanding</a:t>
            </a:r>
          </a:p>
        </p:txBody>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581193" y="1611757"/>
            <a:ext cx="11029615" cy="4337098"/>
          </a:xfrm>
        </p:spPr>
        <p:txBody>
          <a:bodyPr anchor="t">
            <a:normAutofit/>
          </a:bodyPr>
          <a:lstStyle/>
          <a:p>
            <a:endParaRPr lang="en-US" dirty="0"/>
          </a:p>
          <a:p>
            <a:r>
              <a:rPr lang="en-US" dirty="0"/>
              <a:t>Data ranges from 1</a:t>
            </a:r>
            <a:r>
              <a:rPr lang="en-US" baseline="30000" dirty="0"/>
              <a:t>st</a:t>
            </a:r>
            <a:r>
              <a:rPr lang="en-US" dirty="0"/>
              <a:t> to 3</a:t>
            </a:r>
            <a:r>
              <a:rPr lang="en-US" baseline="30000" dirty="0"/>
              <a:t>rd</a:t>
            </a:r>
            <a:r>
              <a:rPr lang="en-US" dirty="0"/>
              <a:t> of January 2018 (Monday until Wednesday)</a:t>
            </a:r>
          </a:p>
          <a:p>
            <a:pPr marL="324000" lvl="1" indent="0">
              <a:buNone/>
            </a:pPr>
            <a:r>
              <a:rPr lang="en-US" dirty="0"/>
              <a:t>		</a:t>
            </a:r>
            <a:r>
              <a:rPr lang="en-US" u="sng" dirty="0"/>
              <a:t>Implications</a:t>
            </a:r>
            <a:r>
              <a:rPr lang="en-US" dirty="0"/>
              <a:t>: </a:t>
            </a:r>
          </a:p>
          <a:p>
            <a:pPr lvl="3">
              <a:buFont typeface="Arial" panose="020B0604020202020204" pitchFamily="34" charset="0"/>
              <a:buChar char="•"/>
            </a:pPr>
            <a:r>
              <a:rPr lang="en-US" sz="1600" dirty="0"/>
              <a:t>New Year’s day might show significantly different characteristics</a:t>
            </a:r>
          </a:p>
          <a:p>
            <a:pPr lvl="3">
              <a:buFont typeface="Arial" panose="020B0604020202020204" pitchFamily="34" charset="0"/>
              <a:buChar char="•"/>
            </a:pPr>
            <a:r>
              <a:rPr lang="en-US" sz="1600" dirty="0"/>
              <a:t>Small data range (not even full week) makes it hard to do predictions outside of this time frame</a:t>
            </a:r>
          </a:p>
          <a:p>
            <a:pPr marL="0" indent="0">
              <a:buNone/>
            </a:pPr>
            <a:endParaRPr lang="en-US" dirty="0"/>
          </a:p>
          <a:p>
            <a:r>
              <a:rPr lang="en-US" dirty="0"/>
              <a:t>Only separate taxi rides (no information about driver or taxi number)</a:t>
            </a:r>
          </a:p>
          <a:p>
            <a:pPr marL="324000" lvl="1" indent="0">
              <a:buNone/>
            </a:pPr>
            <a:r>
              <a:rPr lang="en-US" dirty="0"/>
              <a:t>		</a:t>
            </a:r>
            <a:r>
              <a:rPr lang="en-US" u="sng" dirty="0"/>
              <a:t>Implications</a:t>
            </a:r>
            <a:r>
              <a:rPr lang="en-US" dirty="0"/>
              <a:t>: </a:t>
            </a:r>
          </a:p>
          <a:p>
            <a:pPr lvl="3" algn="l">
              <a:buFont typeface="Arial" panose="020B0604020202020204" pitchFamily="34" charset="0"/>
              <a:buChar char="•"/>
            </a:pPr>
            <a:r>
              <a:rPr lang="en-US" sz="1600" dirty="0"/>
              <a:t>No insight in usual taxi journey (waiting times, distances without passengers, amount of rides per day)</a:t>
            </a:r>
          </a:p>
        </p:txBody>
      </p:sp>
      <p:sp>
        <p:nvSpPr>
          <p:cNvPr id="5" name="TextBox 4">
            <a:extLst>
              <a:ext uri="{FF2B5EF4-FFF2-40B4-BE49-F238E27FC236}">
                <a16:creationId xmlns:a16="http://schemas.microsoft.com/office/drawing/2014/main" id="{DB180E42-F2DA-4240-B261-ED35EE30120B}"/>
              </a:ext>
            </a:extLst>
          </p:cNvPr>
          <p:cNvSpPr txBox="1"/>
          <p:nvPr/>
        </p:nvSpPr>
        <p:spPr>
          <a:xfrm>
            <a:off x="581192" y="1333500"/>
            <a:ext cx="4157063" cy="369332"/>
          </a:xfrm>
          <a:prstGeom prst="rect">
            <a:avLst/>
          </a:prstGeom>
          <a:noFill/>
        </p:spPr>
        <p:txBody>
          <a:bodyPr wrap="square" rtlCol="0">
            <a:spAutoFit/>
          </a:bodyPr>
          <a:lstStyle/>
          <a:p>
            <a:r>
              <a:rPr lang="nl-BE" dirty="0"/>
              <a:t>CHARACTERISTICS AND LIMITATIONS</a:t>
            </a:r>
            <a:endParaRPr lang="en-US" dirty="0"/>
          </a:p>
        </p:txBody>
      </p:sp>
      <p:sp>
        <p:nvSpPr>
          <p:cNvPr id="4" name="Slide Number Placeholder 3">
            <a:extLst>
              <a:ext uri="{FF2B5EF4-FFF2-40B4-BE49-F238E27FC236}">
                <a16:creationId xmlns:a16="http://schemas.microsoft.com/office/drawing/2014/main" id="{DBD474DC-ED91-4CFB-8FF4-1552670183BE}"/>
              </a:ext>
            </a:extLst>
          </p:cNvPr>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41781384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a:t>DATA </a:t>
            </a:r>
            <a:r>
              <a:rPr lang="nl-BE" dirty="0" err="1"/>
              <a:t>understanding</a:t>
            </a:r>
            <a:endParaRPr lang="en-US" dirty="0"/>
          </a:p>
        </p:txBody>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581192" y="1769507"/>
            <a:ext cx="11029615" cy="4205843"/>
          </a:xfrm>
        </p:spPr>
        <p:txBody>
          <a:bodyPr anchor="t">
            <a:normAutofit/>
          </a:bodyPr>
          <a:lstStyle/>
          <a:p>
            <a:pPr marL="0" indent="0" algn="ctr">
              <a:buNone/>
            </a:pPr>
            <a:r>
              <a:rPr lang="en-US" sz="2000" dirty="0"/>
              <a:t>Objective: “Maximize the taxi driver’s gains and/or quality of life”</a:t>
            </a:r>
          </a:p>
          <a:p>
            <a:pPr marL="0" indent="0" algn="ctr">
              <a:buNone/>
            </a:pPr>
            <a:endParaRPr lang="en-US" sz="2000" dirty="0"/>
          </a:p>
          <a:p>
            <a:pPr marL="0" indent="0" algn="ctr">
              <a:buNone/>
            </a:pPr>
            <a:endParaRPr lang="en-US" sz="2000" dirty="0"/>
          </a:p>
          <a:p>
            <a:pPr marL="0" indent="0" algn="ctr">
              <a:buNone/>
            </a:pPr>
            <a:endParaRPr lang="en-US" sz="2000" dirty="0"/>
          </a:p>
          <a:p>
            <a:pPr marL="0" indent="0" algn="ctr">
              <a:buNone/>
            </a:pPr>
            <a:endParaRPr lang="en-US" sz="2000" dirty="0"/>
          </a:p>
          <a:p>
            <a:pPr marL="0" indent="0" algn="ctr">
              <a:buNone/>
            </a:pPr>
            <a:endParaRPr lang="en-US" sz="2000" dirty="0"/>
          </a:p>
          <a:p>
            <a:pPr marL="2651200" lvl="7" indent="-457200">
              <a:buAutoNum type="arabicParenR"/>
            </a:pPr>
            <a:r>
              <a:rPr lang="en-US" sz="2000" dirty="0"/>
              <a:t>Decide when to drive (which hours of the day)</a:t>
            </a:r>
          </a:p>
          <a:p>
            <a:pPr marL="2494000" lvl="8" indent="0">
              <a:buNone/>
            </a:pPr>
            <a:r>
              <a:rPr lang="en-US" sz="2000" dirty="0"/>
              <a:t>		</a:t>
            </a:r>
          </a:p>
          <a:p>
            <a:pPr marL="2651200" lvl="7" indent="-457200">
              <a:buAutoNum type="arabicParenR"/>
            </a:pPr>
            <a:r>
              <a:rPr lang="en-US" sz="2000" dirty="0"/>
              <a:t>Decide where to drive</a:t>
            </a:r>
          </a:p>
        </p:txBody>
      </p:sp>
      <p:sp>
        <p:nvSpPr>
          <p:cNvPr id="4" name="TextBox 3">
            <a:extLst>
              <a:ext uri="{FF2B5EF4-FFF2-40B4-BE49-F238E27FC236}">
                <a16:creationId xmlns:a16="http://schemas.microsoft.com/office/drawing/2014/main" id="{2EE1B239-36D2-4EAE-B452-ACFF9E2EA33B}"/>
              </a:ext>
            </a:extLst>
          </p:cNvPr>
          <p:cNvSpPr txBox="1"/>
          <p:nvPr/>
        </p:nvSpPr>
        <p:spPr>
          <a:xfrm>
            <a:off x="581192" y="1333500"/>
            <a:ext cx="3305175" cy="369332"/>
          </a:xfrm>
          <a:prstGeom prst="rect">
            <a:avLst/>
          </a:prstGeom>
          <a:noFill/>
        </p:spPr>
        <p:txBody>
          <a:bodyPr wrap="square" rtlCol="0">
            <a:spAutoFit/>
          </a:bodyPr>
          <a:lstStyle/>
          <a:p>
            <a:r>
              <a:rPr lang="nl-BE" dirty="0"/>
              <a:t>PROBLEM STATEMENT</a:t>
            </a:r>
            <a:endParaRPr lang="en-US" dirty="0"/>
          </a:p>
        </p:txBody>
      </p:sp>
      <p:sp>
        <p:nvSpPr>
          <p:cNvPr id="48" name="Arrow: Right 47">
            <a:extLst>
              <a:ext uri="{FF2B5EF4-FFF2-40B4-BE49-F238E27FC236}">
                <a16:creationId xmlns:a16="http://schemas.microsoft.com/office/drawing/2014/main" id="{D273AF58-C1F4-48B5-B615-9DD7A905B3C4}"/>
              </a:ext>
            </a:extLst>
          </p:cNvPr>
          <p:cNvSpPr/>
          <p:nvPr/>
        </p:nvSpPr>
        <p:spPr>
          <a:xfrm>
            <a:off x="1997296" y="1782879"/>
            <a:ext cx="620111" cy="369331"/>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Arrow: Bent 49">
            <a:extLst>
              <a:ext uri="{FF2B5EF4-FFF2-40B4-BE49-F238E27FC236}">
                <a16:creationId xmlns:a16="http://schemas.microsoft.com/office/drawing/2014/main" id="{7D1ABA4B-6735-42E8-95D9-338D20B880D4}"/>
              </a:ext>
            </a:extLst>
          </p:cNvPr>
          <p:cNvSpPr/>
          <p:nvPr/>
        </p:nvSpPr>
        <p:spPr>
          <a:xfrm rot="10800000">
            <a:off x="3499941" y="2553741"/>
            <a:ext cx="2091561" cy="1247794"/>
          </a:xfrm>
          <a:prstGeom prst="bentArrow">
            <a:avLst>
              <a:gd name="adj1" fmla="val 25000"/>
              <a:gd name="adj2" fmla="val 29520"/>
              <a:gd name="adj3" fmla="val 25000"/>
              <a:gd name="adj4" fmla="val 4375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Arrow: Bent 53">
            <a:extLst>
              <a:ext uri="{FF2B5EF4-FFF2-40B4-BE49-F238E27FC236}">
                <a16:creationId xmlns:a16="http://schemas.microsoft.com/office/drawing/2014/main" id="{B28249F0-13B2-4AF0-995E-BAF2F05C67F9}"/>
              </a:ext>
            </a:extLst>
          </p:cNvPr>
          <p:cNvSpPr/>
          <p:nvPr/>
        </p:nvSpPr>
        <p:spPr>
          <a:xfrm rot="10800000" flipH="1">
            <a:off x="5591502" y="2553741"/>
            <a:ext cx="2091559" cy="1247794"/>
          </a:xfrm>
          <a:prstGeom prst="bentArrow">
            <a:avLst>
              <a:gd name="adj1" fmla="val 25000"/>
              <a:gd name="adj2" fmla="val 29520"/>
              <a:gd name="adj3" fmla="val 25000"/>
              <a:gd name="adj4" fmla="val 4375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TextBox 54">
            <a:extLst>
              <a:ext uri="{FF2B5EF4-FFF2-40B4-BE49-F238E27FC236}">
                <a16:creationId xmlns:a16="http://schemas.microsoft.com/office/drawing/2014/main" id="{0476551E-AC95-42A5-A8EC-FD24C8901561}"/>
              </a:ext>
            </a:extLst>
          </p:cNvPr>
          <p:cNvSpPr txBox="1"/>
          <p:nvPr/>
        </p:nvSpPr>
        <p:spPr>
          <a:xfrm>
            <a:off x="1261571" y="3067363"/>
            <a:ext cx="2091559" cy="646331"/>
          </a:xfrm>
          <a:prstGeom prst="rect">
            <a:avLst/>
          </a:prstGeom>
          <a:noFill/>
        </p:spPr>
        <p:txBody>
          <a:bodyPr wrap="square" rtlCol="0">
            <a:spAutoFit/>
          </a:bodyPr>
          <a:lstStyle/>
          <a:p>
            <a:r>
              <a:rPr lang="nl-BE" dirty="0" err="1"/>
              <a:t>Maximize</a:t>
            </a:r>
            <a:r>
              <a:rPr lang="nl-BE" dirty="0"/>
              <a:t> chance of </a:t>
            </a:r>
            <a:r>
              <a:rPr lang="nl-BE" dirty="0" err="1"/>
              <a:t>pickups</a:t>
            </a:r>
            <a:endParaRPr lang="en-US" dirty="0"/>
          </a:p>
        </p:txBody>
      </p:sp>
      <p:sp>
        <p:nvSpPr>
          <p:cNvPr id="56" name="TextBox 55">
            <a:extLst>
              <a:ext uri="{FF2B5EF4-FFF2-40B4-BE49-F238E27FC236}">
                <a16:creationId xmlns:a16="http://schemas.microsoft.com/office/drawing/2014/main" id="{ECB0AFB7-B2E4-431E-8DCB-5051D22E61A8}"/>
              </a:ext>
            </a:extLst>
          </p:cNvPr>
          <p:cNvSpPr txBox="1"/>
          <p:nvPr/>
        </p:nvSpPr>
        <p:spPr>
          <a:xfrm>
            <a:off x="8347734" y="3067362"/>
            <a:ext cx="2091559" cy="646331"/>
          </a:xfrm>
          <a:prstGeom prst="rect">
            <a:avLst/>
          </a:prstGeom>
          <a:noFill/>
        </p:spPr>
        <p:txBody>
          <a:bodyPr wrap="square" rtlCol="0">
            <a:spAutoFit/>
          </a:bodyPr>
          <a:lstStyle/>
          <a:p>
            <a:r>
              <a:rPr lang="nl-BE" dirty="0" err="1"/>
              <a:t>Maximize</a:t>
            </a:r>
            <a:r>
              <a:rPr lang="nl-BE" dirty="0"/>
              <a:t> </a:t>
            </a:r>
            <a:r>
              <a:rPr lang="nl-BE" dirty="0" err="1"/>
              <a:t>expected</a:t>
            </a:r>
            <a:r>
              <a:rPr lang="nl-BE" dirty="0"/>
              <a:t> tip </a:t>
            </a:r>
            <a:r>
              <a:rPr lang="nl-BE" dirty="0" err="1"/>
              <a:t>rate</a:t>
            </a:r>
            <a:endParaRPr lang="en-US" dirty="0"/>
          </a:p>
        </p:txBody>
      </p:sp>
      <p:sp>
        <p:nvSpPr>
          <p:cNvPr id="5" name="Slide Number Placeholder 4">
            <a:extLst>
              <a:ext uri="{FF2B5EF4-FFF2-40B4-BE49-F238E27FC236}">
                <a16:creationId xmlns:a16="http://schemas.microsoft.com/office/drawing/2014/main" id="{05977EC1-C247-4268-9303-892C9C55EDDE}"/>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3892507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a:t>Data cleaning &amp; </a:t>
            </a:r>
            <a:r>
              <a:rPr lang="nl-BE" dirty="0" err="1"/>
              <a:t>preparation</a:t>
            </a:r>
            <a:endParaRPr lang="en-US" dirty="0"/>
          </a:p>
        </p:txBody>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581191" y="1702832"/>
            <a:ext cx="11029616" cy="4642354"/>
          </a:xfrm>
        </p:spPr>
        <p:txBody>
          <a:bodyPr anchor="t"/>
          <a:lstStyle/>
          <a:p>
            <a:r>
              <a:rPr lang="en-US" dirty="0"/>
              <a:t>Pickup hour &amp; day</a:t>
            </a:r>
          </a:p>
          <a:p>
            <a:r>
              <a:rPr lang="en-US" dirty="0"/>
              <a:t>Trip time</a:t>
            </a:r>
          </a:p>
          <a:p>
            <a:r>
              <a:rPr lang="en-US" dirty="0"/>
              <a:t>Trip speed</a:t>
            </a:r>
          </a:p>
          <a:p>
            <a:r>
              <a:rPr lang="en-US" dirty="0"/>
              <a:t>Income</a:t>
            </a:r>
          </a:p>
          <a:p>
            <a:r>
              <a:rPr lang="en-US" dirty="0"/>
              <a:t>Tip rate</a:t>
            </a:r>
          </a:p>
          <a:p>
            <a:r>
              <a:rPr lang="en-US" dirty="0"/>
              <a:t>Airport</a:t>
            </a:r>
          </a:p>
          <a:p>
            <a:r>
              <a:rPr lang="en-US" dirty="0"/>
              <a:t>PM</a:t>
            </a:r>
          </a:p>
          <a:p>
            <a:r>
              <a:rPr lang="en-US" dirty="0"/>
              <a:t>New year dummy</a:t>
            </a:r>
          </a:p>
          <a:p>
            <a:endParaRPr lang="en-US" dirty="0"/>
          </a:p>
          <a:p>
            <a:endParaRPr lang="en-US" dirty="0"/>
          </a:p>
        </p:txBody>
      </p:sp>
      <p:sp>
        <p:nvSpPr>
          <p:cNvPr id="44" name="TextBox 43">
            <a:extLst>
              <a:ext uri="{FF2B5EF4-FFF2-40B4-BE49-F238E27FC236}">
                <a16:creationId xmlns:a16="http://schemas.microsoft.com/office/drawing/2014/main" id="{602E082F-0ED5-4DB9-85F1-DF01736CD5E7}"/>
              </a:ext>
            </a:extLst>
          </p:cNvPr>
          <p:cNvSpPr txBox="1"/>
          <p:nvPr/>
        </p:nvSpPr>
        <p:spPr>
          <a:xfrm>
            <a:off x="581192" y="1333500"/>
            <a:ext cx="3305175" cy="369332"/>
          </a:xfrm>
          <a:prstGeom prst="rect">
            <a:avLst/>
          </a:prstGeom>
          <a:noFill/>
        </p:spPr>
        <p:txBody>
          <a:bodyPr wrap="square" rtlCol="0">
            <a:spAutoFit/>
          </a:bodyPr>
          <a:lstStyle/>
          <a:p>
            <a:r>
              <a:rPr lang="nl-BE" dirty="0"/>
              <a:t>VARIABLE ENGINEERING</a:t>
            </a:r>
            <a:endParaRPr lang="en-US" dirty="0"/>
          </a:p>
        </p:txBody>
      </p:sp>
      <p:sp>
        <p:nvSpPr>
          <p:cNvPr id="4" name="Slide Number Placeholder 3">
            <a:extLst>
              <a:ext uri="{FF2B5EF4-FFF2-40B4-BE49-F238E27FC236}">
                <a16:creationId xmlns:a16="http://schemas.microsoft.com/office/drawing/2014/main" id="{0E3E01D1-BE39-4EBC-BF1A-DDB12BB98B85}"/>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41811076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a:t>Data cleaning &amp; </a:t>
            </a:r>
            <a:r>
              <a:rPr lang="nl-BE" dirty="0" err="1"/>
              <a:t>preparation</a:t>
            </a:r>
            <a:endParaRPr lang="en-US" dirty="0"/>
          </a:p>
        </p:txBody>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581191" y="1702832"/>
            <a:ext cx="11029616" cy="4642354"/>
          </a:xfrm>
        </p:spPr>
        <p:txBody>
          <a:bodyPr anchor="t"/>
          <a:lstStyle/>
          <a:p>
            <a:r>
              <a:rPr lang="en-US" dirty="0"/>
              <a:t>No missing values… 	hurray!</a:t>
            </a:r>
          </a:p>
          <a:p>
            <a:r>
              <a:rPr lang="en-US" dirty="0"/>
              <a:t>But negative values 		    Deleted all pairs, because these are mistakes</a:t>
            </a:r>
          </a:p>
          <a:p>
            <a:endParaRPr lang="en-US" dirty="0"/>
          </a:p>
          <a:p>
            <a:r>
              <a:rPr lang="en-US" dirty="0"/>
              <a:t>Total earnings = 0 		    Deleted, because we want to make money!</a:t>
            </a:r>
          </a:p>
          <a:p>
            <a:endParaRPr lang="en-US" dirty="0"/>
          </a:p>
          <a:p>
            <a:r>
              <a:rPr lang="en-US" dirty="0"/>
              <a:t>No charge or dispute	    Deleted, because ambiguity of payment type</a:t>
            </a:r>
          </a:p>
          <a:p>
            <a:endParaRPr lang="en-US" dirty="0"/>
          </a:p>
          <a:p>
            <a:r>
              <a:rPr lang="en-US" dirty="0"/>
              <a:t>Passengers = 0			    Set to 1, because unimportant characteristic (cf. infra)</a:t>
            </a:r>
          </a:p>
          <a:p>
            <a:endParaRPr lang="en-US" dirty="0"/>
          </a:p>
          <a:p>
            <a:r>
              <a:rPr lang="en-US" dirty="0"/>
              <a:t>Trip distance = 0		    Deleted, because often meter error</a:t>
            </a:r>
          </a:p>
          <a:p>
            <a:endParaRPr lang="en-US" dirty="0"/>
          </a:p>
          <a:p>
            <a:endParaRPr lang="en-US" dirty="0"/>
          </a:p>
          <a:p>
            <a:endParaRPr lang="en-US" dirty="0"/>
          </a:p>
        </p:txBody>
      </p:sp>
      <p:pic>
        <p:nvPicPr>
          <p:cNvPr id="4" name="Picture 3">
            <a:extLst>
              <a:ext uri="{FF2B5EF4-FFF2-40B4-BE49-F238E27FC236}">
                <a16:creationId xmlns:a16="http://schemas.microsoft.com/office/drawing/2014/main" id="{FC37C784-A3BA-498C-9ADB-523D8E102D2F}"/>
              </a:ext>
            </a:extLst>
          </p:cNvPr>
          <p:cNvPicPr>
            <a:picLocks noChangeAspect="1"/>
          </p:cNvPicPr>
          <p:nvPr/>
        </p:nvPicPr>
        <p:blipFill>
          <a:blip r:embed="rId2"/>
          <a:stretch>
            <a:fillRect/>
          </a:stretch>
        </p:blipFill>
        <p:spPr>
          <a:xfrm>
            <a:off x="3574725" y="2520815"/>
            <a:ext cx="5956241" cy="316999"/>
          </a:xfrm>
          <a:prstGeom prst="rect">
            <a:avLst/>
          </a:prstGeom>
        </p:spPr>
      </p:pic>
      <p:sp>
        <p:nvSpPr>
          <p:cNvPr id="5" name="Arrow: Right 4">
            <a:extLst>
              <a:ext uri="{FF2B5EF4-FFF2-40B4-BE49-F238E27FC236}">
                <a16:creationId xmlns:a16="http://schemas.microsoft.com/office/drawing/2014/main" id="{616142D1-91A0-41E8-988C-DF02F6D0695D}"/>
              </a:ext>
            </a:extLst>
          </p:cNvPr>
          <p:cNvSpPr/>
          <p:nvPr/>
        </p:nvSpPr>
        <p:spPr>
          <a:xfrm>
            <a:off x="3099734" y="2252077"/>
            <a:ext cx="367862" cy="1576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9BA69A8F-8F6B-4C8D-B0A2-BD259338B718}"/>
              </a:ext>
            </a:extLst>
          </p:cNvPr>
          <p:cNvSpPr/>
          <p:nvPr/>
        </p:nvSpPr>
        <p:spPr>
          <a:xfrm>
            <a:off x="3099734" y="3868152"/>
            <a:ext cx="367862" cy="1576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Arrow: Right 6">
            <a:extLst>
              <a:ext uri="{FF2B5EF4-FFF2-40B4-BE49-F238E27FC236}">
                <a16:creationId xmlns:a16="http://schemas.microsoft.com/office/drawing/2014/main" id="{8592F2C8-7963-4B17-A8BF-E01826C21D7C}"/>
              </a:ext>
            </a:extLst>
          </p:cNvPr>
          <p:cNvSpPr/>
          <p:nvPr/>
        </p:nvSpPr>
        <p:spPr>
          <a:xfrm>
            <a:off x="3099734" y="3040539"/>
            <a:ext cx="367862" cy="1576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Arrow: Right 7">
            <a:extLst>
              <a:ext uri="{FF2B5EF4-FFF2-40B4-BE49-F238E27FC236}">
                <a16:creationId xmlns:a16="http://schemas.microsoft.com/office/drawing/2014/main" id="{267EFDCF-4783-4496-8A87-B8ED08177FF1}"/>
              </a:ext>
            </a:extLst>
          </p:cNvPr>
          <p:cNvSpPr/>
          <p:nvPr/>
        </p:nvSpPr>
        <p:spPr>
          <a:xfrm>
            <a:off x="3099734" y="4637957"/>
            <a:ext cx="367862" cy="1576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Arrow: Right 8">
            <a:extLst>
              <a:ext uri="{FF2B5EF4-FFF2-40B4-BE49-F238E27FC236}">
                <a16:creationId xmlns:a16="http://schemas.microsoft.com/office/drawing/2014/main" id="{861B59ED-DD05-4C33-9ABF-0A1CC16B347D}"/>
              </a:ext>
            </a:extLst>
          </p:cNvPr>
          <p:cNvSpPr/>
          <p:nvPr/>
        </p:nvSpPr>
        <p:spPr>
          <a:xfrm>
            <a:off x="3099734" y="5457732"/>
            <a:ext cx="367862" cy="1576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3" name="Group 42">
            <a:extLst>
              <a:ext uri="{FF2B5EF4-FFF2-40B4-BE49-F238E27FC236}">
                <a16:creationId xmlns:a16="http://schemas.microsoft.com/office/drawing/2014/main" id="{A4246451-AAA0-42E2-8AF9-6B548735F495}"/>
              </a:ext>
            </a:extLst>
          </p:cNvPr>
          <p:cNvGrpSpPr/>
          <p:nvPr/>
        </p:nvGrpSpPr>
        <p:grpSpPr>
          <a:xfrm>
            <a:off x="10104633" y="1555530"/>
            <a:ext cx="920788" cy="4332246"/>
            <a:chOff x="798577" y="1555530"/>
            <a:chExt cx="920788" cy="4332246"/>
          </a:xfrm>
        </p:grpSpPr>
        <p:sp>
          <p:nvSpPr>
            <p:cNvPr id="28" name="TextBox 27">
              <a:extLst>
                <a:ext uri="{FF2B5EF4-FFF2-40B4-BE49-F238E27FC236}">
                  <a16:creationId xmlns:a16="http://schemas.microsoft.com/office/drawing/2014/main" id="{7FB53494-94C8-4146-BE87-CAA92FA43A11}"/>
                </a:ext>
              </a:extLst>
            </p:cNvPr>
            <p:cNvSpPr txBox="1"/>
            <p:nvPr/>
          </p:nvSpPr>
          <p:spPr>
            <a:xfrm>
              <a:off x="798577" y="1555530"/>
              <a:ext cx="718607" cy="307777"/>
            </a:xfrm>
            <a:prstGeom prst="rect">
              <a:avLst/>
            </a:prstGeom>
            <a:noFill/>
          </p:spPr>
          <p:txBody>
            <a:bodyPr wrap="square" rtlCol="0">
              <a:spAutoFit/>
            </a:bodyPr>
            <a:lstStyle/>
            <a:p>
              <a:r>
                <a:rPr lang="nl-BE" sz="1400" dirty="0"/>
                <a:t>742262</a:t>
              </a:r>
              <a:endParaRPr lang="en-US" sz="1400" dirty="0"/>
            </a:p>
          </p:txBody>
        </p:sp>
        <p:sp>
          <p:nvSpPr>
            <p:cNvPr id="31" name="TextBox 30">
              <a:extLst>
                <a:ext uri="{FF2B5EF4-FFF2-40B4-BE49-F238E27FC236}">
                  <a16:creationId xmlns:a16="http://schemas.microsoft.com/office/drawing/2014/main" id="{D85D80AC-9FD4-4FCD-AF64-4396E13E079A}"/>
                </a:ext>
              </a:extLst>
            </p:cNvPr>
            <p:cNvSpPr txBox="1"/>
            <p:nvPr/>
          </p:nvSpPr>
          <p:spPr>
            <a:xfrm>
              <a:off x="905527" y="2376584"/>
              <a:ext cx="718607" cy="307777"/>
            </a:xfrm>
            <a:prstGeom prst="rect">
              <a:avLst/>
            </a:prstGeom>
            <a:noFill/>
          </p:spPr>
          <p:txBody>
            <a:bodyPr wrap="square" rtlCol="0">
              <a:spAutoFit/>
            </a:bodyPr>
            <a:lstStyle/>
            <a:p>
              <a:r>
                <a:rPr lang="nl-BE" sz="1400" dirty="0"/>
                <a:t>-820</a:t>
              </a:r>
              <a:endParaRPr lang="en-US" sz="1400" dirty="0"/>
            </a:p>
          </p:txBody>
        </p:sp>
        <p:sp>
          <p:nvSpPr>
            <p:cNvPr id="32" name="TextBox 31">
              <a:extLst>
                <a:ext uri="{FF2B5EF4-FFF2-40B4-BE49-F238E27FC236}">
                  <a16:creationId xmlns:a16="http://schemas.microsoft.com/office/drawing/2014/main" id="{3470BC8E-AB8B-4FA3-901B-FD5F860C223D}"/>
                </a:ext>
              </a:extLst>
            </p:cNvPr>
            <p:cNvSpPr txBox="1"/>
            <p:nvPr/>
          </p:nvSpPr>
          <p:spPr>
            <a:xfrm>
              <a:off x="905526" y="3166135"/>
              <a:ext cx="718607" cy="307777"/>
            </a:xfrm>
            <a:prstGeom prst="rect">
              <a:avLst/>
            </a:prstGeom>
            <a:noFill/>
          </p:spPr>
          <p:txBody>
            <a:bodyPr wrap="square" rtlCol="0">
              <a:spAutoFit/>
            </a:bodyPr>
            <a:lstStyle/>
            <a:p>
              <a:r>
                <a:rPr lang="nl-BE" sz="1400" dirty="0"/>
                <a:t>-114</a:t>
              </a:r>
              <a:endParaRPr lang="en-US" sz="1400" dirty="0"/>
            </a:p>
          </p:txBody>
        </p:sp>
        <p:sp>
          <p:nvSpPr>
            <p:cNvPr id="33" name="TextBox 32">
              <a:extLst>
                <a:ext uri="{FF2B5EF4-FFF2-40B4-BE49-F238E27FC236}">
                  <a16:creationId xmlns:a16="http://schemas.microsoft.com/office/drawing/2014/main" id="{DB96C5FC-541B-41FF-A6C5-B54CD0B8EB9F}"/>
                </a:ext>
              </a:extLst>
            </p:cNvPr>
            <p:cNvSpPr txBox="1"/>
            <p:nvPr/>
          </p:nvSpPr>
          <p:spPr>
            <a:xfrm>
              <a:off x="835541" y="4028846"/>
              <a:ext cx="718607" cy="307777"/>
            </a:xfrm>
            <a:prstGeom prst="rect">
              <a:avLst/>
            </a:prstGeom>
            <a:noFill/>
          </p:spPr>
          <p:txBody>
            <a:bodyPr wrap="square" rtlCol="0">
              <a:spAutoFit/>
            </a:bodyPr>
            <a:lstStyle/>
            <a:p>
              <a:r>
                <a:rPr lang="nl-BE" sz="1400" dirty="0"/>
                <a:t>-5039</a:t>
              </a:r>
              <a:endParaRPr lang="en-US" sz="1400" dirty="0"/>
            </a:p>
          </p:txBody>
        </p:sp>
        <p:sp>
          <p:nvSpPr>
            <p:cNvPr id="34" name="TextBox 33">
              <a:extLst>
                <a:ext uri="{FF2B5EF4-FFF2-40B4-BE49-F238E27FC236}">
                  <a16:creationId xmlns:a16="http://schemas.microsoft.com/office/drawing/2014/main" id="{A6A394DF-5267-49BD-B018-53FD5B9986A7}"/>
                </a:ext>
              </a:extLst>
            </p:cNvPr>
            <p:cNvSpPr txBox="1"/>
            <p:nvPr/>
          </p:nvSpPr>
          <p:spPr>
            <a:xfrm>
              <a:off x="1000758" y="4763314"/>
              <a:ext cx="718607" cy="307777"/>
            </a:xfrm>
            <a:prstGeom prst="rect">
              <a:avLst/>
            </a:prstGeom>
            <a:noFill/>
          </p:spPr>
          <p:txBody>
            <a:bodyPr wrap="square" rtlCol="0">
              <a:spAutoFit/>
            </a:bodyPr>
            <a:lstStyle/>
            <a:p>
              <a:r>
                <a:rPr lang="nl-BE" sz="1400" dirty="0"/>
                <a:t>-0</a:t>
              </a:r>
              <a:endParaRPr lang="en-US" sz="1400" dirty="0"/>
            </a:p>
          </p:txBody>
        </p:sp>
        <p:sp>
          <p:nvSpPr>
            <p:cNvPr id="35" name="TextBox 34">
              <a:extLst>
                <a:ext uri="{FF2B5EF4-FFF2-40B4-BE49-F238E27FC236}">
                  <a16:creationId xmlns:a16="http://schemas.microsoft.com/office/drawing/2014/main" id="{8F646F31-2E4D-4AB3-96D0-7BAF339A66B7}"/>
                </a:ext>
              </a:extLst>
            </p:cNvPr>
            <p:cNvSpPr txBox="1"/>
            <p:nvPr/>
          </p:nvSpPr>
          <p:spPr>
            <a:xfrm>
              <a:off x="835541" y="5579999"/>
              <a:ext cx="718607" cy="307777"/>
            </a:xfrm>
            <a:prstGeom prst="rect">
              <a:avLst/>
            </a:prstGeom>
            <a:noFill/>
          </p:spPr>
          <p:txBody>
            <a:bodyPr wrap="square" rtlCol="0">
              <a:spAutoFit/>
            </a:bodyPr>
            <a:lstStyle/>
            <a:p>
              <a:r>
                <a:rPr lang="nl-BE" sz="1400" dirty="0"/>
                <a:t>-4181</a:t>
              </a:r>
              <a:endParaRPr lang="en-US" sz="1400" dirty="0"/>
            </a:p>
          </p:txBody>
        </p:sp>
        <p:sp>
          <p:nvSpPr>
            <p:cNvPr id="37" name="Arrow: Down 36">
              <a:extLst>
                <a:ext uri="{FF2B5EF4-FFF2-40B4-BE49-F238E27FC236}">
                  <a16:creationId xmlns:a16="http://schemas.microsoft.com/office/drawing/2014/main" id="{A3FCE11E-2065-4479-B3D9-A0B818FBF456}"/>
                </a:ext>
              </a:extLst>
            </p:cNvPr>
            <p:cNvSpPr/>
            <p:nvPr/>
          </p:nvSpPr>
          <p:spPr>
            <a:xfrm>
              <a:off x="905527" y="1990734"/>
              <a:ext cx="504706" cy="246665"/>
            </a:xfrm>
            <a:prstGeom prst="downArrow">
              <a:avLst/>
            </a:prstGeom>
            <a:solidFill>
              <a:schemeClr val="accent1">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Arrow: Down 37">
              <a:extLst>
                <a:ext uri="{FF2B5EF4-FFF2-40B4-BE49-F238E27FC236}">
                  <a16:creationId xmlns:a16="http://schemas.microsoft.com/office/drawing/2014/main" id="{65FFF328-005B-44D6-8CC1-03361B6BF8F8}"/>
                </a:ext>
              </a:extLst>
            </p:cNvPr>
            <p:cNvSpPr/>
            <p:nvPr/>
          </p:nvSpPr>
          <p:spPr>
            <a:xfrm>
              <a:off x="905527" y="2792043"/>
              <a:ext cx="504706" cy="246665"/>
            </a:xfrm>
            <a:prstGeom prst="downArrow">
              <a:avLst/>
            </a:prstGeom>
            <a:solidFill>
              <a:schemeClr val="accent1">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Arrow: Down 38">
              <a:extLst>
                <a:ext uri="{FF2B5EF4-FFF2-40B4-BE49-F238E27FC236}">
                  <a16:creationId xmlns:a16="http://schemas.microsoft.com/office/drawing/2014/main" id="{073E2571-93EF-4AC5-BBD2-EBB70EA2F6CD}"/>
                </a:ext>
              </a:extLst>
            </p:cNvPr>
            <p:cNvSpPr/>
            <p:nvPr/>
          </p:nvSpPr>
          <p:spPr>
            <a:xfrm>
              <a:off x="905527" y="3670787"/>
              <a:ext cx="504706" cy="246665"/>
            </a:xfrm>
            <a:prstGeom prst="downArrow">
              <a:avLst/>
            </a:prstGeom>
            <a:solidFill>
              <a:schemeClr val="accent1">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Arrow: Down 39">
              <a:extLst>
                <a:ext uri="{FF2B5EF4-FFF2-40B4-BE49-F238E27FC236}">
                  <a16:creationId xmlns:a16="http://schemas.microsoft.com/office/drawing/2014/main" id="{ED065D27-3380-4732-8748-F23D72F92DFC}"/>
                </a:ext>
              </a:extLst>
            </p:cNvPr>
            <p:cNvSpPr/>
            <p:nvPr/>
          </p:nvSpPr>
          <p:spPr>
            <a:xfrm>
              <a:off x="905527" y="4455672"/>
              <a:ext cx="504706" cy="246665"/>
            </a:xfrm>
            <a:prstGeom prst="downArrow">
              <a:avLst/>
            </a:prstGeom>
            <a:solidFill>
              <a:schemeClr val="accent1">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Arrow: Down 40">
              <a:extLst>
                <a:ext uri="{FF2B5EF4-FFF2-40B4-BE49-F238E27FC236}">
                  <a16:creationId xmlns:a16="http://schemas.microsoft.com/office/drawing/2014/main" id="{1FF6E7F0-3DC1-4B39-AEA3-920BC37684EF}"/>
                </a:ext>
              </a:extLst>
            </p:cNvPr>
            <p:cNvSpPr/>
            <p:nvPr/>
          </p:nvSpPr>
          <p:spPr>
            <a:xfrm>
              <a:off x="905527" y="5211067"/>
              <a:ext cx="504706" cy="246665"/>
            </a:xfrm>
            <a:prstGeom prst="downArrow">
              <a:avLst/>
            </a:prstGeom>
            <a:solidFill>
              <a:schemeClr val="accent1">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4" name="TextBox 43">
            <a:extLst>
              <a:ext uri="{FF2B5EF4-FFF2-40B4-BE49-F238E27FC236}">
                <a16:creationId xmlns:a16="http://schemas.microsoft.com/office/drawing/2014/main" id="{602E082F-0ED5-4DB9-85F1-DF01736CD5E7}"/>
              </a:ext>
            </a:extLst>
          </p:cNvPr>
          <p:cNvSpPr txBox="1"/>
          <p:nvPr/>
        </p:nvSpPr>
        <p:spPr>
          <a:xfrm>
            <a:off x="581192" y="1333500"/>
            <a:ext cx="3305175" cy="369332"/>
          </a:xfrm>
          <a:prstGeom prst="rect">
            <a:avLst/>
          </a:prstGeom>
          <a:noFill/>
        </p:spPr>
        <p:txBody>
          <a:bodyPr wrap="square" rtlCol="0">
            <a:spAutoFit/>
          </a:bodyPr>
          <a:lstStyle/>
          <a:p>
            <a:r>
              <a:rPr lang="nl-BE" dirty="0"/>
              <a:t>CLEANING</a:t>
            </a:r>
            <a:endParaRPr lang="en-US" dirty="0"/>
          </a:p>
        </p:txBody>
      </p:sp>
      <p:sp>
        <p:nvSpPr>
          <p:cNvPr id="10" name="Slide Number Placeholder 9">
            <a:extLst>
              <a:ext uri="{FF2B5EF4-FFF2-40B4-BE49-F238E27FC236}">
                <a16:creationId xmlns:a16="http://schemas.microsoft.com/office/drawing/2014/main" id="{D5DEF144-F64C-4A64-B404-50F7BA70D4C1}"/>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235447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195B-D41E-4A51-AC17-D9EACE451D52}"/>
              </a:ext>
            </a:extLst>
          </p:cNvPr>
          <p:cNvSpPr>
            <a:spLocks noGrp="1"/>
          </p:cNvSpPr>
          <p:nvPr>
            <p:ph type="title"/>
          </p:nvPr>
        </p:nvSpPr>
        <p:spPr>
          <a:xfrm>
            <a:off x="581192" y="702156"/>
            <a:ext cx="11029616" cy="564669"/>
          </a:xfrm>
        </p:spPr>
        <p:txBody>
          <a:bodyPr/>
          <a:lstStyle/>
          <a:p>
            <a:r>
              <a:rPr lang="nl-BE" dirty="0"/>
              <a:t>Data cleaning &amp; </a:t>
            </a:r>
            <a:r>
              <a:rPr lang="nl-BE" dirty="0" err="1"/>
              <a:t>preparation</a:t>
            </a:r>
            <a:endParaRPr lang="en-US" dirty="0"/>
          </a:p>
        </p:txBody>
      </p:sp>
      <p:sp>
        <p:nvSpPr>
          <p:cNvPr id="3" name="Content Placeholder 2">
            <a:extLst>
              <a:ext uri="{FF2B5EF4-FFF2-40B4-BE49-F238E27FC236}">
                <a16:creationId xmlns:a16="http://schemas.microsoft.com/office/drawing/2014/main" id="{25802010-877F-4F74-8DF9-0C9684AF1B96}"/>
              </a:ext>
            </a:extLst>
          </p:cNvPr>
          <p:cNvSpPr>
            <a:spLocks noGrp="1"/>
          </p:cNvSpPr>
          <p:nvPr>
            <p:ph idx="1"/>
          </p:nvPr>
        </p:nvSpPr>
        <p:spPr>
          <a:xfrm>
            <a:off x="581191" y="1702832"/>
            <a:ext cx="11029616" cy="4642354"/>
          </a:xfrm>
        </p:spPr>
        <p:txBody>
          <a:bodyPr anchor="t"/>
          <a:lstStyle/>
          <a:p>
            <a:r>
              <a:rPr lang="en-US" dirty="0"/>
              <a:t>Speed &gt; 100 mph 		    Deleted, because unrealistically fast</a:t>
            </a:r>
          </a:p>
          <a:p>
            <a:endParaRPr lang="en-US" dirty="0"/>
          </a:p>
          <a:p>
            <a:r>
              <a:rPr lang="en-US" dirty="0"/>
              <a:t>Trip time &lt;= 0 	   		    Deleted</a:t>
            </a:r>
          </a:p>
          <a:p>
            <a:endParaRPr lang="en-US" dirty="0"/>
          </a:p>
          <a:p>
            <a:r>
              <a:rPr lang="en-US" dirty="0"/>
              <a:t>Trip time &gt; 3hrs	   		    Deleted, because erroneous data</a:t>
            </a:r>
          </a:p>
          <a:p>
            <a:endParaRPr lang="en-US" dirty="0"/>
          </a:p>
          <a:p>
            <a:endParaRPr lang="en-US" dirty="0"/>
          </a:p>
          <a:p>
            <a:endParaRPr lang="en-US" dirty="0"/>
          </a:p>
          <a:p>
            <a:endParaRPr lang="en-US" dirty="0"/>
          </a:p>
          <a:p>
            <a:endParaRPr lang="en-US" dirty="0"/>
          </a:p>
          <a:p>
            <a:r>
              <a:rPr lang="en-US" dirty="0"/>
              <a:t>Final step of preparation: Merge </a:t>
            </a:r>
            <a:r>
              <a:rPr lang="en-US" dirty="0" err="1"/>
              <a:t>PULocationID</a:t>
            </a:r>
            <a:r>
              <a:rPr lang="en-US" dirty="0"/>
              <a:t> and </a:t>
            </a:r>
            <a:r>
              <a:rPr lang="en-US" dirty="0" err="1"/>
              <a:t>DOLocationID</a:t>
            </a:r>
            <a:r>
              <a:rPr lang="en-US" dirty="0"/>
              <a:t> with taxi zones dataset</a:t>
            </a:r>
          </a:p>
          <a:p>
            <a:endParaRPr lang="en-US" dirty="0"/>
          </a:p>
          <a:p>
            <a:pPr marL="0" indent="0">
              <a:buNone/>
            </a:pPr>
            <a:endParaRPr lang="en-US" dirty="0"/>
          </a:p>
          <a:p>
            <a:endParaRPr lang="en-US" dirty="0"/>
          </a:p>
        </p:txBody>
      </p:sp>
      <p:sp>
        <p:nvSpPr>
          <p:cNvPr id="5" name="Arrow: Right 4">
            <a:extLst>
              <a:ext uri="{FF2B5EF4-FFF2-40B4-BE49-F238E27FC236}">
                <a16:creationId xmlns:a16="http://schemas.microsoft.com/office/drawing/2014/main" id="{616142D1-91A0-41E8-988C-DF02F6D0695D}"/>
              </a:ext>
            </a:extLst>
          </p:cNvPr>
          <p:cNvSpPr/>
          <p:nvPr/>
        </p:nvSpPr>
        <p:spPr>
          <a:xfrm>
            <a:off x="3099734" y="1833079"/>
            <a:ext cx="367862" cy="1576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9BA69A8F-8F6B-4C8D-B0A2-BD259338B718}"/>
              </a:ext>
            </a:extLst>
          </p:cNvPr>
          <p:cNvSpPr/>
          <p:nvPr/>
        </p:nvSpPr>
        <p:spPr>
          <a:xfrm>
            <a:off x="3099734" y="3449154"/>
            <a:ext cx="367862" cy="1576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Arrow: Right 6">
            <a:extLst>
              <a:ext uri="{FF2B5EF4-FFF2-40B4-BE49-F238E27FC236}">
                <a16:creationId xmlns:a16="http://schemas.microsoft.com/office/drawing/2014/main" id="{8592F2C8-7963-4B17-A8BF-E01826C21D7C}"/>
              </a:ext>
            </a:extLst>
          </p:cNvPr>
          <p:cNvSpPr/>
          <p:nvPr/>
        </p:nvSpPr>
        <p:spPr>
          <a:xfrm>
            <a:off x="3099734" y="2621541"/>
            <a:ext cx="367862" cy="1576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D85D80AC-9FD4-4FCD-AF64-4396E13E079A}"/>
              </a:ext>
            </a:extLst>
          </p:cNvPr>
          <p:cNvSpPr txBox="1"/>
          <p:nvPr/>
        </p:nvSpPr>
        <p:spPr>
          <a:xfrm>
            <a:off x="10180053" y="2135002"/>
            <a:ext cx="718607" cy="307777"/>
          </a:xfrm>
          <a:prstGeom prst="rect">
            <a:avLst/>
          </a:prstGeom>
          <a:noFill/>
        </p:spPr>
        <p:txBody>
          <a:bodyPr wrap="square" rtlCol="0">
            <a:spAutoFit/>
          </a:bodyPr>
          <a:lstStyle/>
          <a:p>
            <a:r>
              <a:rPr lang="nl-BE" sz="1400" dirty="0"/>
              <a:t>-1075</a:t>
            </a:r>
            <a:endParaRPr lang="en-US" sz="1400" dirty="0"/>
          </a:p>
        </p:txBody>
      </p:sp>
      <p:sp>
        <p:nvSpPr>
          <p:cNvPr id="32" name="TextBox 31">
            <a:extLst>
              <a:ext uri="{FF2B5EF4-FFF2-40B4-BE49-F238E27FC236}">
                <a16:creationId xmlns:a16="http://schemas.microsoft.com/office/drawing/2014/main" id="{3470BC8E-AB8B-4FA3-901B-FD5F860C223D}"/>
              </a:ext>
            </a:extLst>
          </p:cNvPr>
          <p:cNvSpPr txBox="1"/>
          <p:nvPr/>
        </p:nvSpPr>
        <p:spPr>
          <a:xfrm>
            <a:off x="10275709" y="2924553"/>
            <a:ext cx="718607" cy="307777"/>
          </a:xfrm>
          <a:prstGeom prst="rect">
            <a:avLst/>
          </a:prstGeom>
          <a:noFill/>
        </p:spPr>
        <p:txBody>
          <a:bodyPr wrap="square" rtlCol="0">
            <a:spAutoFit/>
          </a:bodyPr>
          <a:lstStyle/>
          <a:p>
            <a:r>
              <a:rPr lang="nl-BE" sz="1400" dirty="0"/>
              <a:t>-1</a:t>
            </a:r>
            <a:endParaRPr lang="en-US" sz="1400" dirty="0"/>
          </a:p>
        </p:txBody>
      </p:sp>
      <p:sp>
        <p:nvSpPr>
          <p:cNvPr id="33" name="TextBox 32">
            <a:extLst>
              <a:ext uri="{FF2B5EF4-FFF2-40B4-BE49-F238E27FC236}">
                <a16:creationId xmlns:a16="http://schemas.microsoft.com/office/drawing/2014/main" id="{DB96C5FC-541B-41FF-A6C5-B54CD0B8EB9F}"/>
              </a:ext>
            </a:extLst>
          </p:cNvPr>
          <p:cNvSpPr txBox="1"/>
          <p:nvPr/>
        </p:nvSpPr>
        <p:spPr>
          <a:xfrm>
            <a:off x="10173127" y="3787264"/>
            <a:ext cx="718607" cy="307777"/>
          </a:xfrm>
          <a:prstGeom prst="rect">
            <a:avLst/>
          </a:prstGeom>
          <a:noFill/>
        </p:spPr>
        <p:txBody>
          <a:bodyPr wrap="square" rtlCol="0">
            <a:spAutoFit/>
          </a:bodyPr>
          <a:lstStyle/>
          <a:p>
            <a:r>
              <a:rPr lang="nl-BE" sz="1400" dirty="0"/>
              <a:t>-1687</a:t>
            </a:r>
            <a:endParaRPr lang="en-US" sz="1400" dirty="0"/>
          </a:p>
        </p:txBody>
      </p:sp>
      <p:sp>
        <p:nvSpPr>
          <p:cNvPr id="34" name="TextBox 33">
            <a:extLst>
              <a:ext uri="{FF2B5EF4-FFF2-40B4-BE49-F238E27FC236}">
                <a16:creationId xmlns:a16="http://schemas.microsoft.com/office/drawing/2014/main" id="{A6A394DF-5267-49BD-B018-53FD5B9986A7}"/>
              </a:ext>
            </a:extLst>
          </p:cNvPr>
          <p:cNvSpPr txBox="1"/>
          <p:nvPr/>
        </p:nvSpPr>
        <p:spPr>
          <a:xfrm>
            <a:off x="10110067" y="4613336"/>
            <a:ext cx="718607" cy="307777"/>
          </a:xfrm>
          <a:prstGeom prst="rect">
            <a:avLst/>
          </a:prstGeom>
          <a:noFill/>
        </p:spPr>
        <p:txBody>
          <a:bodyPr wrap="square" rtlCol="0">
            <a:spAutoFit/>
          </a:bodyPr>
          <a:lstStyle/>
          <a:p>
            <a:r>
              <a:rPr lang="en-US" sz="1400" dirty="0"/>
              <a:t>712075  </a:t>
            </a:r>
          </a:p>
        </p:txBody>
      </p:sp>
      <p:sp>
        <p:nvSpPr>
          <p:cNvPr id="37" name="Arrow: Down 36">
            <a:extLst>
              <a:ext uri="{FF2B5EF4-FFF2-40B4-BE49-F238E27FC236}">
                <a16:creationId xmlns:a16="http://schemas.microsoft.com/office/drawing/2014/main" id="{A3FCE11E-2065-4479-B3D9-A0B818FBF456}"/>
              </a:ext>
            </a:extLst>
          </p:cNvPr>
          <p:cNvSpPr/>
          <p:nvPr/>
        </p:nvSpPr>
        <p:spPr>
          <a:xfrm>
            <a:off x="10211583" y="1749152"/>
            <a:ext cx="504706" cy="246665"/>
          </a:xfrm>
          <a:prstGeom prst="downArrow">
            <a:avLst/>
          </a:prstGeom>
          <a:solidFill>
            <a:schemeClr val="accent1">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Arrow: Down 37">
            <a:extLst>
              <a:ext uri="{FF2B5EF4-FFF2-40B4-BE49-F238E27FC236}">
                <a16:creationId xmlns:a16="http://schemas.microsoft.com/office/drawing/2014/main" id="{65FFF328-005B-44D6-8CC1-03361B6BF8F8}"/>
              </a:ext>
            </a:extLst>
          </p:cNvPr>
          <p:cNvSpPr/>
          <p:nvPr/>
        </p:nvSpPr>
        <p:spPr>
          <a:xfrm>
            <a:off x="10211583" y="2550461"/>
            <a:ext cx="504706" cy="246665"/>
          </a:xfrm>
          <a:prstGeom prst="downArrow">
            <a:avLst/>
          </a:prstGeom>
          <a:solidFill>
            <a:schemeClr val="accent1">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Arrow: Down 38">
            <a:extLst>
              <a:ext uri="{FF2B5EF4-FFF2-40B4-BE49-F238E27FC236}">
                <a16:creationId xmlns:a16="http://schemas.microsoft.com/office/drawing/2014/main" id="{073E2571-93EF-4AC5-BBD2-EBB70EA2F6CD}"/>
              </a:ext>
            </a:extLst>
          </p:cNvPr>
          <p:cNvSpPr/>
          <p:nvPr/>
        </p:nvSpPr>
        <p:spPr>
          <a:xfrm>
            <a:off x="10211583" y="3429205"/>
            <a:ext cx="504706" cy="246665"/>
          </a:xfrm>
          <a:prstGeom prst="downArrow">
            <a:avLst/>
          </a:prstGeom>
          <a:solidFill>
            <a:schemeClr val="accent1">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Arrow: Down 39">
            <a:extLst>
              <a:ext uri="{FF2B5EF4-FFF2-40B4-BE49-F238E27FC236}">
                <a16:creationId xmlns:a16="http://schemas.microsoft.com/office/drawing/2014/main" id="{ED065D27-3380-4732-8748-F23D72F92DFC}"/>
              </a:ext>
            </a:extLst>
          </p:cNvPr>
          <p:cNvSpPr/>
          <p:nvPr/>
        </p:nvSpPr>
        <p:spPr>
          <a:xfrm>
            <a:off x="10211583" y="4214090"/>
            <a:ext cx="504706" cy="246665"/>
          </a:xfrm>
          <a:prstGeom prst="downArrow">
            <a:avLst/>
          </a:prstGeom>
          <a:solidFill>
            <a:schemeClr val="accent1">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Box 43">
            <a:extLst>
              <a:ext uri="{FF2B5EF4-FFF2-40B4-BE49-F238E27FC236}">
                <a16:creationId xmlns:a16="http://schemas.microsoft.com/office/drawing/2014/main" id="{602E082F-0ED5-4DB9-85F1-DF01736CD5E7}"/>
              </a:ext>
            </a:extLst>
          </p:cNvPr>
          <p:cNvSpPr txBox="1"/>
          <p:nvPr/>
        </p:nvSpPr>
        <p:spPr>
          <a:xfrm>
            <a:off x="581192" y="1333500"/>
            <a:ext cx="3305175" cy="369332"/>
          </a:xfrm>
          <a:prstGeom prst="rect">
            <a:avLst/>
          </a:prstGeom>
          <a:noFill/>
        </p:spPr>
        <p:txBody>
          <a:bodyPr wrap="square" rtlCol="0">
            <a:spAutoFit/>
          </a:bodyPr>
          <a:lstStyle/>
          <a:p>
            <a:r>
              <a:rPr lang="nl-BE" dirty="0"/>
              <a:t>CLEANING</a:t>
            </a:r>
            <a:endParaRPr lang="en-US" dirty="0"/>
          </a:p>
        </p:txBody>
      </p:sp>
      <p:pic>
        <p:nvPicPr>
          <p:cNvPr id="10" name="Picture 9">
            <a:extLst>
              <a:ext uri="{FF2B5EF4-FFF2-40B4-BE49-F238E27FC236}">
                <a16:creationId xmlns:a16="http://schemas.microsoft.com/office/drawing/2014/main" id="{68AECDB3-CD26-4036-A9CB-6C3D4F91AB28}"/>
              </a:ext>
            </a:extLst>
          </p:cNvPr>
          <p:cNvPicPr>
            <a:picLocks noChangeAspect="1"/>
          </p:cNvPicPr>
          <p:nvPr/>
        </p:nvPicPr>
        <p:blipFill>
          <a:blip r:embed="rId2"/>
          <a:stretch>
            <a:fillRect/>
          </a:stretch>
        </p:blipFill>
        <p:spPr>
          <a:xfrm>
            <a:off x="3347690" y="3787263"/>
            <a:ext cx="2748309" cy="1834009"/>
          </a:xfrm>
          <a:prstGeom prst="rect">
            <a:avLst/>
          </a:prstGeom>
        </p:spPr>
      </p:pic>
      <p:sp>
        <p:nvSpPr>
          <p:cNvPr id="25" name="Arrow: Right 24">
            <a:extLst>
              <a:ext uri="{FF2B5EF4-FFF2-40B4-BE49-F238E27FC236}">
                <a16:creationId xmlns:a16="http://schemas.microsoft.com/office/drawing/2014/main" id="{F3DD521F-27A8-4BAB-AD1A-4EBFA3AFD6EF}"/>
              </a:ext>
            </a:extLst>
          </p:cNvPr>
          <p:cNvSpPr/>
          <p:nvPr/>
        </p:nvSpPr>
        <p:spPr>
          <a:xfrm>
            <a:off x="6555593" y="4672762"/>
            <a:ext cx="367862" cy="1576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A09A0AC2-3477-4EB0-8DF6-85F7D3BF949A}"/>
              </a:ext>
            </a:extLst>
          </p:cNvPr>
          <p:cNvSpPr txBox="1"/>
          <p:nvPr/>
        </p:nvSpPr>
        <p:spPr>
          <a:xfrm>
            <a:off x="6996408" y="4567767"/>
            <a:ext cx="3467528" cy="584775"/>
          </a:xfrm>
          <a:prstGeom prst="rect">
            <a:avLst/>
          </a:prstGeom>
          <a:noFill/>
        </p:spPr>
        <p:txBody>
          <a:bodyPr wrap="square" rtlCol="0">
            <a:spAutoFit/>
          </a:bodyPr>
          <a:lstStyle/>
          <a:p>
            <a:r>
              <a:rPr lang="nl-BE" sz="1600" dirty="0" err="1"/>
              <a:t>Amount</a:t>
            </a:r>
            <a:r>
              <a:rPr lang="nl-BE" sz="1600" dirty="0"/>
              <a:t> of </a:t>
            </a:r>
            <a:r>
              <a:rPr lang="nl-BE" sz="1600" dirty="0" err="1"/>
              <a:t>rides</a:t>
            </a:r>
            <a:r>
              <a:rPr lang="nl-BE" sz="1600" dirty="0"/>
              <a:t> in </a:t>
            </a:r>
            <a:r>
              <a:rPr lang="nl-BE" sz="1600" dirty="0" err="1"/>
              <a:t>cleaned</a:t>
            </a:r>
            <a:r>
              <a:rPr lang="nl-BE" sz="1600" dirty="0"/>
              <a:t> dataset:</a:t>
            </a:r>
          </a:p>
          <a:p>
            <a:r>
              <a:rPr lang="nl-BE" sz="1600" dirty="0"/>
              <a:t>(96% of </a:t>
            </a:r>
            <a:r>
              <a:rPr lang="nl-BE" sz="1600" dirty="0" err="1"/>
              <a:t>initial</a:t>
            </a:r>
            <a:r>
              <a:rPr lang="nl-BE" sz="1600" dirty="0"/>
              <a:t> dataset)</a:t>
            </a:r>
          </a:p>
        </p:txBody>
      </p:sp>
      <p:sp>
        <p:nvSpPr>
          <p:cNvPr id="4" name="Slide Number Placeholder 3">
            <a:extLst>
              <a:ext uri="{FF2B5EF4-FFF2-40B4-BE49-F238E27FC236}">
                <a16:creationId xmlns:a16="http://schemas.microsoft.com/office/drawing/2014/main" id="{2E06A4DC-2E90-4325-B12D-1CB708B45275}"/>
              </a:ext>
            </a:extLst>
          </p:cNvPr>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483958724"/>
      </p:ext>
    </p:extLst>
  </p:cSld>
  <p:clrMapOvr>
    <a:masterClrMapping/>
  </p:clrMapOvr>
</p:sld>
</file>

<file path=ppt/theme/theme1.xml><?xml version="1.0" encoding="utf-8"?>
<a:theme xmlns:a="http://schemas.openxmlformats.org/drawingml/2006/main" name="DividendVTI">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1831</TotalTime>
  <Words>794</Words>
  <Application>Microsoft Office PowerPoint</Application>
  <PresentationFormat>Widescreen</PresentationFormat>
  <Paragraphs>209</Paragraphs>
  <Slides>17</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Gill Sans MT</vt:lpstr>
      <vt:lpstr>Myriad Pro</vt:lpstr>
      <vt:lpstr>Wingdings 2</vt:lpstr>
      <vt:lpstr>DividendVTI</vt:lpstr>
      <vt:lpstr>Yellow Taxi Challenge</vt:lpstr>
      <vt:lpstr>PowerPoint Presentation</vt:lpstr>
      <vt:lpstr>Data Context</vt:lpstr>
      <vt:lpstr>Data understanding</vt:lpstr>
      <vt:lpstr>Data understanding</vt:lpstr>
      <vt:lpstr>DATA understanding</vt:lpstr>
      <vt:lpstr>Data cleaning &amp; preparation</vt:lpstr>
      <vt:lpstr>Data cleaning &amp; preparation</vt:lpstr>
      <vt:lpstr>Data cleaning &amp; preparation</vt:lpstr>
      <vt:lpstr>Descriptive analysis</vt:lpstr>
      <vt:lpstr>Descriptive analysis</vt:lpstr>
      <vt:lpstr>Descriptive analysis</vt:lpstr>
      <vt:lpstr>BOKEH APP analysis</vt:lpstr>
      <vt:lpstr>Other features</vt:lpstr>
      <vt:lpstr>OTHER FEATURES</vt:lpstr>
      <vt:lpstr>discussion</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Yellow Taxi Challenge</dc:title>
  <dc:creator>Bram</dc:creator>
  <cp:lastModifiedBy>Bram</cp:lastModifiedBy>
  <cp:revision>129</cp:revision>
  <dcterms:created xsi:type="dcterms:W3CDTF">2019-09-25T12:47:36Z</dcterms:created>
  <dcterms:modified xsi:type="dcterms:W3CDTF">2019-10-08T11:11:21Z</dcterms:modified>
</cp:coreProperties>
</file>

<file path=docProps/thumbnail.jpeg>
</file>